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slideLayouts/slideLayout3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theme/themeOverride1.xml" ContentType="application/vnd.openxmlformats-officedocument.themeOverride+xml"/>
  <Override PartName="/ppt/notesSlides/notesSlide3.xml" ContentType="application/vnd.openxmlformats-officedocument.presentationml.notesSlide+xml"/>
  <Override PartName="/ppt/theme/themeOverride2.xml" ContentType="application/vnd.openxmlformats-officedocument.themeOverride+xml"/>
  <Override PartName="/ppt/notesSlides/notesSlide4.xml" ContentType="application/vnd.openxmlformats-officedocument.presentationml.notesSlide+xml"/>
  <Override PartName="/ppt/theme/themeOverride3.xml" ContentType="application/vnd.openxmlformats-officedocument.themeOverride+xml"/>
  <Override PartName="/ppt/notesSlides/notesSlide5.xml" ContentType="application/vnd.openxmlformats-officedocument.presentationml.notesSlide+xml"/>
  <Override PartName="/ppt/theme/themeOverride4.xml" ContentType="application/vnd.openxmlformats-officedocument.themeOverride+xml"/>
  <Override PartName="/ppt/notesSlides/notesSlide6.xml" ContentType="application/vnd.openxmlformats-officedocument.presentationml.notesSlide+xml"/>
  <Override PartName="/ppt/theme/themeOverride5.xml" ContentType="application/vnd.openxmlformats-officedocument.themeOverride+xml"/>
  <Override PartName="/ppt/notesSlides/notesSlide7.xml" ContentType="application/vnd.openxmlformats-officedocument.presentationml.notesSlide+xml"/>
  <Override PartName="/ppt/theme/themeOverride6.xml" ContentType="application/vnd.openxmlformats-officedocument.themeOverride+xml"/>
  <Override PartName="/ppt/notesSlides/notesSlide8.xml" ContentType="application/vnd.openxmlformats-officedocument.presentationml.notesSlide+xml"/>
  <Override PartName="/ppt/theme/themeOverride7.xml" ContentType="application/vnd.openxmlformats-officedocument.themeOverride+xml"/>
  <Override PartName="/ppt/notesSlides/notesSlide9.xml" ContentType="application/vnd.openxmlformats-officedocument.presentationml.notesSlide+xml"/>
  <Override PartName="/ppt/theme/themeOverride8.xml" ContentType="application/vnd.openxmlformats-officedocument.themeOverride+xml"/>
  <Override PartName="/ppt/notesSlides/notesSlide10.xml" ContentType="application/vnd.openxmlformats-officedocument.presentationml.notesSlide+xml"/>
  <Override PartName="/ppt/theme/themeOverride9.xml" ContentType="application/vnd.openxmlformats-officedocument.themeOverride+xml"/>
  <Override PartName="/ppt/notesSlides/notesSlide11.xml" ContentType="application/vnd.openxmlformats-officedocument.presentationml.notesSlide+xml"/>
  <Override PartName="/ppt/theme/themeOverride10.xml" ContentType="application/vnd.openxmlformats-officedocument.themeOverride+xml"/>
  <Override PartName="/ppt/notesSlides/notesSlide12.xml" ContentType="application/vnd.openxmlformats-officedocument.presentationml.notesSlide+xml"/>
  <Override PartName="/ppt/theme/themeOverride11.xml" ContentType="application/vnd.openxmlformats-officedocument.themeOverride+xml"/>
  <Override PartName="/ppt/notesSlides/notesSlide13.xml" ContentType="application/vnd.openxmlformats-officedocument.presentationml.notesSlide+xml"/>
  <Override PartName="/ppt/theme/themeOverride12.xml" ContentType="application/vnd.openxmlformats-officedocument.themeOverride+xml"/>
  <Override PartName="/ppt/notesSlides/notesSlide14.xml" ContentType="application/vnd.openxmlformats-officedocument.presentationml.notesSlide+xml"/>
  <Override PartName="/ppt/theme/themeOverride13.xml" ContentType="application/vnd.openxmlformats-officedocument.themeOverride+xml"/>
  <Override PartName="/ppt/notesSlides/notesSlide15.xml" ContentType="application/vnd.openxmlformats-officedocument.presentationml.notesSlide+xml"/>
  <Override PartName="/ppt/theme/themeOverride14.xml" ContentType="application/vnd.openxmlformats-officedocument.themeOverride+xml"/>
  <Override PartName="/ppt/notesSlides/notesSlide16.xml" ContentType="application/vnd.openxmlformats-officedocument.presentationml.notesSlide+xml"/>
  <Override PartName="/ppt/theme/themeOverride15.xml" ContentType="application/vnd.openxmlformats-officedocument.themeOverride+xml"/>
  <Override PartName="/ppt/notesSlides/notesSlide17.xml" ContentType="application/vnd.openxmlformats-officedocument.presentationml.notesSlide+xml"/>
  <Override PartName="/ppt/theme/themeOverride16.xml" ContentType="application/vnd.openxmlformats-officedocument.themeOverride+xml"/>
  <Override PartName="/ppt/notesSlides/notesSlide18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tl="1" embedTrueTypeFonts="1">
  <p:sldMasterIdLst>
    <p:sldMasterId id="2147483660" r:id="rId1"/>
    <p:sldMasterId id="2147483668" r:id="rId2"/>
    <p:sldMasterId id="2147483670" r:id="rId3"/>
  </p:sldMasterIdLst>
  <p:notesMasterIdLst>
    <p:notesMasterId r:id="rId23"/>
  </p:notesMasterIdLst>
  <p:sldIdLst>
    <p:sldId id="318" r:id="rId4"/>
    <p:sldId id="320" r:id="rId5"/>
    <p:sldId id="389" r:id="rId6"/>
    <p:sldId id="335" r:id="rId7"/>
    <p:sldId id="388" r:id="rId8"/>
    <p:sldId id="391" r:id="rId9"/>
    <p:sldId id="363" r:id="rId10"/>
    <p:sldId id="401" r:id="rId11"/>
    <p:sldId id="369" r:id="rId12"/>
    <p:sldId id="371" r:id="rId13"/>
    <p:sldId id="392" r:id="rId14"/>
    <p:sldId id="385" r:id="rId15"/>
    <p:sldId id="393" r:id="rId16"/>
    <p:sldId id="394" r:id="rId17"/>
    <p:sldId id="395" r:id="rId18"/>
    <p:sldId id="396" r:id="rId19"/>
    <p:sldId id="397" r:id="rId20"/>
    <p:sldId id="400" r:id="rId21"/>
    <p:sldId id="402" r:id="rId22"/>
  </p:sldIdLst>
  <p:sldSz cx="12192000" cy="6858000"/>
  <p:notesSz cx="6858000" cy="9144000"/>
  <p:embeddedFontLst>
    <p:embeddedFont>
      <p:font typeface="Calibri" panose="020F0502020204030204" pitchFamily="34" charset="0"/>
      <p:regular r:id="rId24"/>
      <p:bold r:id="rId25"/>
      <p:italic r:id="rId26"/>
      <p:boldItalic r:id="rId27"/>
    </p:embeddedFont>
    <p:embeddedFont>
      <p:font typeface="Calibri Light" panose="020F0302020204030204" pitchFamily="34" charset="0"/>
      <p:regular r:id="rId28"/>
      <p:italic r:id="rId29"/>
    </p:embeddedFont>
    <p:embeddedFont>
      <p:font typeface="Secular One" panose="00000500000000000000" pitchFamily="2" charset="-79"/>
      <p:regular r:id="rId30"/>
    </p:embeddedFont>
    <p:embeddedFont>
      <p:font typeface="Sora" pitchFamily="2" charset="0"/>
      <p:regular r:id="rId31"/>
      <p:bold r:id="rId32"/>
    </p:embeddedFont>
    <p:embeddedFont>
      <p:font typeface="Tw Cen MT" panose="020B0602020104020603" pitchFamily="34" charset="0"/>
      <p:regular r:id="rId33"/>
      <p:bold r:id="rId34"/>
      <p:italic r:id="rId35"/>
      <p:boldItalic r:id="rId36"/>
    </p:embeddedFont>
  </p:embeddedFontLst>
  <p:defaultTextStyle>
    <a:defPPr>
      <a:defRPr lang="he-I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15A3A"/>
    <a:srgbClr val="06D6A0"/>
    <a:srgbClr val="FFD166"/>
    <a:srgbClr val="073B4C"/>
    <a:srgbClr val="404040"/>
    <a:srgbClr val="118AB2"/>
    <a:srgbClr val="457B9D"/>
    <a:srgbClr val="A9D18E"/>
    <a:srgbClr val="52CBBE"/>
    <a:srgbClr val="EF476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4380"/>
    <p:restoredTop sz="94660"/>
  </p:normalViewPr>
  <p:slideViewPr>
    <p:cSldViewPr snapToGrid="0">
      <p:cViewPr varScale="1">
        <p:scale>
          <a:sx n="100" d="100"/>
          <a:sy n="100" d="100"/>
        </p:scale>
        <p:origin x="876" y="96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font" Target="fonts/font3.fntdata"/><Relationship Id="rId39" Type="http://schemas.openxmlformats.org/officeDocument/2006/relationships/theme" Target="theme/theme1.xml"/><Relationship Id="rId21" Type="http://schemas.openxmlformats.org/officeDocument/2006/relationships/slide" Target="slides/slide18.xml"/><Relationship Id="rId34" Type="http://schemas.openxmlformats.org/officeDocument/2006/relationships/font" Target="fonts/font11.fntdata"/><Relationship Id="rId7" Type="http://schemas.openxmlformats.org/officeDocument/2006/relationships/slide" Target="slides/slide4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slide" Target="slides/slide17.xml"/><Relationship Id="rId29" Type="http://schemas.openxmlformats.org/officeDocument/2006/relationships/font" Target="fonts/font6.fntdata"/><Relationship Id="rId41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font" Target="fonts/font1.fntdata"/><Relationship Id="rId32" Type="http://schemas.openxmlformats.org/officeDocument/2006/relationships/font" Target="fonts/font9.fntdata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notesMaster" Target="notesMasters/notesMaster1.xml"/><Relationship Id="rId28" Type="http://schemas.openxmlformats.org/officeDocument/2006/relationships/font" Target="fonts/font5.fntdata"/><Relationship Id="rId36" Type="http://schemas.openxmlformats.org/officeDocument/2006/relationships/font" Target="fonts/font13.fntdata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31" Type="http://schemas.openxmlformats.org/officeDocument/2006/relationships/font" Target="fonts/font8.fntdata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font" Target="fonts/font4.fntdata"/><Relationship Id="rId30" Type="http://schemas.openxmlformats.org/officeDocument/2006/relationships/font" Target="fonts/font7.fntdata"/><Relationship Id="rId35" Type="http://schemas.openxmlformats.org/officeDocument/2006/relationships/font" Target="fonts/font12.fntdata"/><Relationship Id="rId8" Type="http://schemas.openxmlformats.org/officeDocument/2006/relationships/slide" Target="slides/slide5.xml"/><Relationship Id="rId3" Type="http://schemas.openxmlformats.org/officeDocument/2006/relationships/slideMaster" Target="slideMasters/slideMaster3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font" Target="fonts/font2.fntdata"/><Relationship Id="rId33" Type="http://schemas.openxmlformats.org/officeDocument/2006/relationships/font" Target="fonts/font10.fntdata"/><Relationship Id="rId38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Ofir Gerbi" userId="144fd1d6-9023-4717-ba4b-343401a376ce" providerId="ADAL" clId="{C3250225-3E33-488B-AD22-3DC242773C94}"/>
    <pc:docChg chg="modSld">
      <pc:chgData name="Ofir Gerbi" userId="144fd1d6-9023-4717-ba4b-343401a376ce" providerId="ADAL" clId="{C3250225-3E33-488B-AD22-3DC242773C94}" dt="2022-04-07T09:50:29.674" v="1" actId="6549"/>
      <pc:docMkLst>
        <pc:docMk/>
      </pc:docMkLst>
      <pc:sldChg chg="modSp mod">
        <pc:chgData name="Ofir Gerbi" userId="144fd1d6-9023-4717-ba4b-343401a376ce" providerId="ADAL" clId="{C3250225-3E33-488B-AD22-3DC242773C94}" dt="2022-04-07T09:50:29.674" v="1" actId="6549"/>
        <pc:sldMkLst>
          <pc:docMk/>
          <pc:sldMk cId="3679429450" sldId="318"/>
        </pc:sldMkLst>
        <pc:spChg chg="mod">
          <ac:chgData name="Ofir Gerbi" userId="144fd1d6-9023-4717-ba4b-343401a376ce" providerId="ADAL" clId="{C3250225-3E33-488B-AD22-3DC242773C94}" dt="2022-04-07T09:50:29.674" v="1" actId="6549"/>
          <ac:spMkLst>
            <pc:docMk/>
            <pc:sldMk cId="3679429450" sldId="318"/>
            <ac:spMk id="5" creationId="{65D19317-AAC2-45D3-9144-1988AD64A857}"/>
          </ac:spMkLst>
        </pc:spChg>
      </pc:sldChg>
    </pc:docChg>
  </pc:docChgLst>
</pc:chgInfo>
</file>

<file path=ppt/media/image1.png>
</file>

<file path=ppt/media/image2.png>
</file>

<file path=ppt/media/image3.svg>
</file>

<file path=ppt/media/image4.svg>
</file>

<file path=ppt/media/image5.png>
</file>

<file path=ppt/media/image6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endParaRPr lang="he-IL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fld id="{0E925B23-5E05-4B44-A054-061BCBEB7F6C}" type="datetimeFigureOut">
              <a:rPr lang="he-IL" smtClean="0"/>
              <a:t>ו'/ניסן/תשפ"ב</a:t>
            </a:fld>
            <a:endParaRPr lang="he-IL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he-IL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endParaRPr lang="he-I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fld id="{C0D407AA-508A-4B11-95AD-97C4676AFAF9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7935290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LT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748A9F8-9560-9743-AE3D-EC4B3B8AF971}" type="slidenum">
              <a:rPr kumimoji="0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en-LT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58906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LT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748A9F8-9560-9743-AE3D-EC4B3B8AF971}" type="slidenum">
              <a:rPr kumimoji="0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</a:t>
            </a:fld>
            <a:endParaRPr kumimoji="0" lang="en-LT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60018930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LT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748A9F8-9560-9743-AE3D-EC4B3B8AF971}" type="slidenum">
              <a:rPr kumimoji="0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12</a:t>
            </a:fld>
            <a:endParaRPr kumimoji="0" lang="en-LT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31957674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LT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748A9F8-9560-9743-AE3D-EC4B3B8AF971}" type="slidenum">
              <a:rPr kumimoji="0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13</a:t>
            </a:fld>
            <a:endParaRPr kumimoji="0" lang="en-LT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66603568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LT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748A9F8-9560-9743-AE3D-EC4B3B8AF971}" type="slidenum">
              <a:rPr kumimoji="0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14</a:t>
            </a:fld>
            <a:endParaRPr kumimoji="0" lang="en-LT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09845947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LT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748A9F8-9560-9743-AE3D-EC4B3B8AF971}" type="slidenum">
              <a:rPr kumimoji="0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15</a:t>
            </a:fld>
            <a:endParaRPr kumimoji="0" lang="en-LT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70300724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LT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748A9F8-9560-9743-AE3D-EC4B3B8AF971}" type="slidenum">
              <a:rPr kumimoji="0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16</a:t>
            </a:fld>
            <a:endParaRPr kumimoji="0" lang="en-LT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62526324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LT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748A9F8-9560-9743-AE3D-EC4B3B8AF971}" type="slidenum">
              <a:rPr kumimoji="0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17</a:t>
            </a:fld>
            <a:endParaRPr kumimoji="0" lang="en-LT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35223393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LT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748A9F8-9560-9743-AE3D-EC4B3B8AF971}" type="slidenum">
              <a:rPr kumimoji="0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18</a:t>
            </a:fld>
            <a:endParaRPr kumimoji="0" lang="en-LT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4704062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LT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748A9F8-9560-9743-AE3D-EC4B3B8AF971}" type="slidenum">
              <a:rPr kumimoji="0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19</a:t>
            </a:fld>
            <a:endParaRPr kumimoji="0" lang="en-LT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91089422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LT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748A9F8-9560-9743-AE3D-EC4B3B8AF971}" type="slidenum">
              <a:rPr kumimoji="0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en-LT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13260775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LT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748A9F8-9560-9743-AE3D-EC4B3B8AF971}" type="slidenum">
              <a:rPr kumimoji="0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en-LT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0046362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LT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748A9F8-9560-9743-AE3D-EC4B3B8AF971}" type="slidenum">
              <a:rPr kumimoji="0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en-LT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9454670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LT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748A9F8-9560-9743-AE3D-EC4B3B8AF971}" type="slidenum">
              <a:rPr kumimoji="0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en-LT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60502610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LT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748A9F8-9560-9743-AE3D-EC4B3B8AF971}" type="slidenum">
              <a:rPr kumimoji="0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</a:t>
            </a:fld>
            <a:endParaRPr kumimoji="0" lang="en-LT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65693482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LT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748A9F8-9560-9743-AE3D-EC4B3B8AF971}" type="slidenum">
              <a:rPr kumimoji="0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en-LT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19950226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LT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748A9F8-9560-9743-AE3D-EC4B3B8AF971}" type="slidenum">
              <a:rPr kumimoji="0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9</a:t>
            </a:fld>
            <a:endParaRPr kumimoji="0" lang="en-LT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54019785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LT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748A9F8-9560-9743-AE3D-EC4B3B8AF971}" type="slidenum">
              <a:rPr kumimoji="0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10</a:t>
            </a:fld>
            <a:endParaRPr kumimoji="0" lang="en-LT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6269067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CFC361D-141D-8940-921C-2B8BB4855E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6AB98E-06ED-244E-981C-8D5EDD09A1DD}" type="datetimeFigureOut">
              <a:t>ו'/ניסן/תשפ"ב</a:t>
            </a:fld>
            <a:endParaRPr lang="en-LT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2166728-4CA4-3C41-9091-BC8AFA573A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LT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75A811D-A684-2542-9A0B-EC0B1564E0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054021-B7F5-ED46-B19B-FD5F14D6394D}" type="slidenum">
              <a:t>‹#›</a:t>
            </a:fld>
            <a:endParaRPr lang="en-LT"/>
          </a:p>
        </p:txBody>
      </p:sp>
    </p:spTree>
    <p:extLst>
      <p:ext uri="{BB962C8B-B14F-4D97-AF65-F5344CB8AC3E}">
        <p14:creationId xmlns:p14="http://schemas.microsoft.com/office/powerpoint/2010/main" val="41023590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CFC361D-141D-8940-921C-2B8BB4855E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6AB98E-06ED-244E-981C-8D5EDD09A1DD}" type="datetimeFigureOut">
              <a:t>ו'/ניסן/תשפ"ב</a:t>
            </a:fld>
            <a:endParaRPr lang="en-LT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2166728-4CA4-3C41-9091-BC8AFA573A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LT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75A811D-A684-2542-9A0B-EC0B1564E0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054021-B7F5-ED46-B19B-FD5F14D6394D}" type="slidenum">
              <a:t>‹#›</a:t>
            </a:fld>
            <a:endParaRPr lang="en-LT"/>
          </a:p>
        </p:txBody>
      </p:sp>
    </p:spTree>
    <p:extLst>
      <p:ext uri="{BB962C8B-B14F-4D97-AF65-F5344CB8AC3E}">
        <p14:creationId xmlns:p14="http://schemas.microsoft.com/office/powerpoint/2010/main" val="410235904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CFC361D-141D-8940-921C-2B8BB4855E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6AB98E-06ED-244E-981C-8D5EDD09A1DD}" type="datetimeFigureOut">
              <a:t>ו'/ניסן/תשפ"ב</a:t>
            </a:fld>
            <a:endParaRPr lang="en-LT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2166728-4CA4-3C41-9091-BC8AFA573A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LT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75A811D-A684-2542-9A0B-EC0B1564E0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054021-B7F5-ED46-B19B-FD5F14D6394D}" type="slidenum">
              <a:t>‹#›</a:t>
            </a:fld>
            <a:endParaRPr lang="en-LT"/>
          </a:p>
        </p:txBody>
      </p:sp>
    </p:spTree>
    <p:extLst>
      <p:ext uri="{BB962C8B-B14F-4D97-AF65-F5344CB8AC3E}">
        <p14:creationId xmlns:p14="http://schemas.microsoft.com/office/powerpoint/2010/main" val="41023590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2.xml"/></Relationships>
</file>

<file path=ppt/slideMasters/_rels/slideMaster3.xml.rels><?xml version="1.0" encoding="UTF-8" standalone="yes"?>
<Relationships xmlns="http://schemas.openxmlformats.org/package/2006/relationships"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FC05685-D195-DA43-A74C-70E926F925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LT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3E625E6-5026-7943-B16C-50A25A52255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L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C2A7C82-C501-4E48-A5D1-46092A3401E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F6AB98E-06ED-244E-981C-8D5EDD09A1DD}" type="datetimeFigureOut">
              <a:t>ו'/ניסן/תשפ"ב</a:t>
            </a:fld>
            <a:endParaRPr lang="en-L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0C88ACA-CCB2-6640-9D5C-AE5BA9B7698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L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A941F9-4486-6F49-A4EF-D68D15F999C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D054021-B7F5-ED46-B19B-FD5F14D6394D}" type="slidenum">
              <a:t>‹#›</a:t>
            </a:fld>
            <a:endParaRPr lang="en-LT"/>
          </a:p>
        </p:txBody>
      </p:sp>
    </p:spTree>
    <p:extLst>
      <p:ext uri="{BB962C8B-B14F-4D97-AF65-F5344CB8AC3E}">
        <p14:creationId xmlns:p14="http://schemas.microsoft.com/office/powerpoint/2010/main" val="16600103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L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FC05685-D195-DA43-A74C-70E926F925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LT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3E625E6-5026-7943-B16C-50A25A52255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L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C2A7C82-C501-4E48-A5D1-46092A3401E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F6AB98E-06ED-244E-981C-8D5EDD09A1DD}" type="datetimeFigureOut">
              <a:t>ו'/ניסן/תשפ"ב</a:t>
            </a:fld>
            <a:endParaRPr lang="en-L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0C88ACA-CCB2-6640-9D5C-AE5BA9B7698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L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A941F9-4486-6F49-A4EF-D68D15F999C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D054021-B7F5-ED46-B19B-FD5F14D6394D}" type="slidenum">
              <a:t>‹#›</a:t>
            </a:fld>
            <a:endParaRPr lang="en-LT"/>
          </a:p>
        </p:txBody>
      </p:sp>
    </p:spTree>
    <p:extLst>
      <p:ext uri="{BB962C8B-B14F-4D97-AF65-F5344CB8AC3E}">
        <p14:creationId xmlns:p14="http://schemas.microsoft.com/office/powerpoint/2010/main" val="16600103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9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L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FC05685-D195-DA43-A74C-70E926F925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LT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3E625E6-5026-7943-B16C-50A25A52255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L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C2A7C82-C501-4E48-A5D1-46092A3401E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F6AB98E-06ED-244E-981C-8D5EDD09A1DD}" type="datetimeFigureOut">
              <a:t>ו'/ניסן/תשפ"ב</a:t>
            </a:fld>
            <a:endParaRPr lang="en-L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0C88ACA-CCB2-6640-9D5C-AE5BA9B7698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L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A941F9-4486-6F49-A4EF-D68D15F999C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D054021-B7F5-ED46-B19B-FD5F14D6394D}" type="slidenum">
              <a:t>‹#›</a:t>
            </a:fld>
            <a:endParaRPr lang="en-LT"/>
          </a:p>
        </p:txBody>
      </p:sp>
    </p:spTree>
    <p:extLst>
      <p:ext uri="{BB962C8B-B14F-4D97-AF65-F5344CB8AC3E}">
        <p14:creationId xmlns:p14="http://schemas.microsoft.com/office/powerpoint/2010/main" val="16600103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L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3.xml"/><Relationship Id="rId1" Type="http://schemas.openxmlformats.org/officeDocument/2006/relationships/themeOverride" Target="../theme/themeOverride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2" Type="http://schemas.openxmlformats.org/officeDocument/2006/relationships/slideLayout" Target="../slideLayouts/slideLayout3.xml"/><Relationship Id="rId1" Type="http://schemas.openxmlformats.org/officeDocument/2006/relationships/themeOverride" Target="../theme/themeOverride8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.xml"/><Relationship Id="rId2" Type="http://schemas.openxmlformats.org/officeDocument/2006/relationships/slideLayout" Target="../slideLayouts/slideLayout3.xml"/><Relationship Id="rId1" Type="http://schemas.openxmlformats.org/officeDocument/2006/relationships/themeOverride" Target="../theme/themeOverride9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.xml"/><Relationship Id="rId2" Type="http://schemas.openxmlformats.org/officeDocument/2006/relationships/slideLayout" Target="../slideLayouts/slideLayout3.xml"/><Relationship Id="rId1" Type="http://schemas.openxmlformats.org/officeDocument/2006/relationships/themeOverride" Target="../theme/themeOverride10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3.xml"/><Relationship Id="rId2" Type="http://schemas.openxmlformats.org/officeDocument/2006/relationships/slideLayout" Target="../slideLayouts/slideLayout3.xml"/><Relationship Id="rId1" Type="http://schemas.openxmlformats.org/officeDocument/2006/relationships/themeOverride" Target="../theme/themeOverride1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4.xml"/><Relationship Id="rId2" Type="http://schemas.openxmlformats.org/officeDocument/2006/relationships/slideLayout" Target="../slideLayouts/slideLayout3.xml"/><Relationship Id="rId1" Type="http://schemas.openxmlformats.org/officeDocument/2006/relationships/themeOverride" Target="../theme/themeOverride1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5.xml"/><Relationship Id="rId2" Type="http://schemas.openxmlformats.org/officeDocument/2006/relationships/slideLayout" Target="../slideLayouts/slideLayout3.xml"/><Relationship Id="rId1" Type="http://schemas.openxmlformats.org/officeDocument/2006/relationships/themeOverride" Target="../theme/themeOverride1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6.xml"/><Relationship Id="rId2" Type="http://schemas.openxmlformats.org/officeDocument/2006/relationships/slideLayout" Target="../slideLayouts/slideLayout3.xml"/><Relationship Id="rId1" Type="http://schemas.openxmlformats.org/officeDocument/2006/relationships/themeOverride" Target="../theme/themeOverride14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7.xml"/><Relationship Id="rId2" Type="http://schemas.openxmlformats.org/officeDocument/2006/relationships/slideLayout" Target="../slideLayouts/slideLayout3.xml"/><Relationship Id="rId1" Type="http://schemas.openxmlformats.org/officeDocument/2006/relationships/themeOverride" Target="../theme/themeOverride15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https://www.youtube.com/embed/Tyc4Apyk2Rc?feature=oembed" TargetMode="External"/><Relationship Id="rId1" Type="http://schemas.openxmlformats.org/officeDocument/2006/relationships/themeOverride" Target="../theme/themeOverride16.xml"/><Relationship Id="rId5" Type="http://schemas.openxmlformats.org/officeDocument/2006/relationships/image" Target="../media/image6.jpeg"/><Relationship Id="rId4" Type="http://schemas.openxmlformats.org/officeDocument/2006/relationships/notesSlide" Target="../notesSlides/notesSlide18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.png"/><Relationship Id="rId5" Type="http://schemas.openxmlformats.org/officeDocument/2006/relationships/image" Target="../media/image4.svg"/><Relationship Id="rId4" Type="http://schemas.openxmlformats.org/officeDocument/2006/relationships/image" Target="../media/image3.sv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3.xml"/><Relationship Id="rId1" Type="http://schemas.openxmlformats.org/officeDocument/2006/relationships/themeOverride" Target="../theme/themeOverride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3.xml"/><Relationship Id="rId1" Type="http://schemas.openxmlformats.org/officeDocument/2006/relationships/themeOverride" Target="../theme/themeOverride2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3.xml"/><Relationship Id="rId1" Type="http://schemas.openxmlformats.org/officeDocument/2006/relationships/themeOverride" Target="../theme/themeOverride3.xml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3.xml"/><Relationship Id="rId1" Type="http://schemas.openxmlformats.org/officeDocument/2006/relationships/themeOverride" Target="../theme/themeOverride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3.xml"/><Relationship Id="rId1" Type="http://schemas.openxmlformats.org/officeDocument/2006/relationships/themeOverride" Target="../theme/themeOverride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3.xml"/><Relationship Id="rId1" Type="http://schemas.openxmlformats.org/officeDocument/2006/relationships/themeOverride" Target="../theme/themeOverride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E657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B5267FA4-986D-4668-822C-2E19016952D6}"/>
              </a:ext>
            </a:extLst>
          </p:cNvPr>
          <p:cNvSpPr/>
          <p:nvPr/>
        </p:nvSpPr>
        <p:spPr>
          <a:xfrm>
            <a:off x="228600" y="194733"/>
            <a:ext cx="11777133" cy="6510867"/>
          </a:xfrm>
          <a:prstGeom prst="rect">
            <a:avLst/>
          </a:prstGeom>
          <a:noFill/>
          <a:ln w="762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>
              <a:cs typeface="Secular One" panose="00000500000000000000" pitchFamily="2" charset="-79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E1AAED7-15E1-4959-80D7-9E675D9EBCD8}"/>
              </a:ext>
            </a:extLst>
          </p:cNvPr>
          <p:cNvSpPr txBox="1"/>
          <p:nvPr/>
        </p:nvSpPr>
        <p:spPr>
          <a:xfrm>
            <a:off x="2408767" y="1346562"/>
            <a:ext cx="7416798" cy="830997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sz="4800" b="1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Innovation Course</a:t>
            </a:r>
            <a:endParaRPr lang="he-IL" sz="4800" b="1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5D19317-AAC2-45D3-9144-1988AD64A857}"/>
              </a:ext>
            </a:extLst>
          </p:cNvPr>
          <p:cNvSpPr txBox="1"/>
          <p:nvPr/>
        </p:nvSpPr>
        <p:spPr>
          <a:xfrm>
            <a:off x="4179067" y="2644170"/>
            <a:ext cx="3833866" cy="584775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sz="3200" b="1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Ofir Gerbi</a:t>
            </a:r>
          </a:p>
        </p:txBody>
      </p:sp>
    </p:spTree>
    <p:extLst>
      <p:ext uri="{BB962C8B-B14F-4D97-AF65-F5344CB8AC3E}">
        <p14:creationId xmlns:p14="http://schemas.microsoft.com/office/powerpoint/2010/main" val="36794294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Rectangle 76">
            <a:extLst>
              <a:ext uri="{FF2B5EF4-FFF2-40B4-BE49-F238E27FC236}">
                <a16:creationId xmlns:a16="http://schemas.microsoft.com/office/drawing/2014/main" id="{72D1761D-8AF4-413C-985A-DF06A6647258}"/>
              </a:ext>
            </a:extLst>
          </p:cNvPr>
          <p:cNvSpPr/>
          <p:nvPr/>
        </p:nvSpPr>
        <p:spPr>
          <a:xfrm>
            <a:off x="0" y="-15404"/>
            <a:ext cx="12192000" cy="993811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78" name="Rectangle: Rounded Corners 77">
            <a:extLst>
              <a:ext uri="{FF2B5EF4-FFF2-40B4-BE49-F238E27FC236}">
                <a16:creationId xmlns:a16="http://schemas.microsoft.com/office/drawing/2014/main" id="{4C916D65-FD43-4CD3-8704-E2D4A752BECC}"/>
              </a:ext>
            </a:extLst>
          </p:cNvPr>
          <p:cNvSpPr/>
          <p:nvPr/>
        </p:nvSpPr>
        <p:spPr>
          <a:xfrm>
            <a:off x="6954838" y="35675"/>
            <a:ext cx="3808540" cy="861448"/>
          </a:xfrm>
          <a:prstGeom prst="roundRect">
            <a:avLst/>
          </a:prstGeom>
          <a:solidFill>
            <a:srgbClr val="52CBB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79" name="TextBox 78">
            <a:extLst>
              <a:ext uri="{FF2B5EF4-FFF2-40B4-BE49-F238E27FC236}">
                <a16:creationId xmlns:a16="http://schemas.microsoft.com/office/drawing/2014/main" id="{1EE4D7CF-CFC6-4C82-A24A-242DDF3CCC5E}"/>
              </a:ext>
            </a:extLst>
          </p:cNvPr>
          <p:cNvSpPr txBox="1"/>
          <p:nvPr/>
        </p:nvSpPr>
        <p:spPr>
          <a:xfrm>
            <a:off x="1221313" y="296834"/>
            <a:ext cx="1365378" cy="369332"/>
          </a:xfrm>
          <a:prstGeom prst="rect">
            <a:avLst/>
          </a:prstGeom>
          <a:noFill/>
        </p:spPr>
        <p:txBody>
          <a:bodyPr wrap="square" rtlCol="1" anchor="ctr">
            <a:spAutoFit/>
          </a:bodyPr>
          <a:lstStyle>
            <a:defPPr>
              <a:defRPr lang="he-IL"/>
            </a:defPPr>
            <a:lvl1pPr rtl="1">
              <a:defRPr>
                <a:solidFill>
                  <a:schemeClr val="bg1">
                    <a:lumMod val="65000"/>
                  </a:schemeClr>
                </a:solidFill>
                <a:latin typeface="Secular One" panose="00000500000000000000" pitchFamily="2" charset="-79"/>
                <a:cs typeface="Secular One" panose="00000500000000000000" pitchFamily="2" charset="-79"/>
              </a:defRPr>
            </a:lvl1pPr>
          </a:lstStyle>
          <a:p>
            <a:r>
              <a:rPr lang="en-US"/>
              <a:t>Disruptive</a:t>
            </a:r>
            <a:r>
              <a:rPr lang="he-IL"/>
              <a:t> </a:t>
            </a:r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5E9C8E8D-5039-42AE-AB8D-5B298221241D}"/>
              </a:ext>
            </a:extLst>
          </p:cNvPr>
          <p:cNvSpPr txBox="1"/>
          <p:nvPr/>
        </p:nvSpPr>
        <p:spPr>
          <a:xfrm>
            <a:off x="2944404" y="296834"/>
            <a:ext cx="2012273" cy="369332"/>
          </a:xfrm>
          <a:prstGeom prst="rect">
            <a:avLst/>
          </a:prstGeom>
          <a:noFill/>
        </p:spPr>
        <p:txBody>
          <a:bodyPr wrap="square" rtlCol="1" anchor="ctr">
            <a:spAutoFit/>
          </a:bodyPr>
          <a:lstStyle>
            <a:defPPr>
              <a:defRPr lang="he-IL"/>
            </a:defPPr>
            <a:lvl1pPr>
              <a:defRPr>
                <a:solidFill>
                  <a:schemeClr val="bg1">
                    <a:lumMod val="65000"/>
                  </a:schemeClr>
                </a:solidFill>
                <a:latin typeface="Secular One" panose="00000500000000000000" pitchFamily="2" charset="-79"/>
                <a:cs typeface="Secular One" panose="00000500000000000000" pitchFamily="2" charset="-79"/>
              </a:defRPr>
            </a:lvl1pPr>
          </a:lstStyle>
          <a:p>
            <a:r>
              <a:rPr lang="en-US"/>
              <a:t>Strategic Canvas</a:t>
            </a:r>
            <a:endParaRPr lang="he-IL"/>
          </a:p>
        </p:txBody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id="{73FE374C-FCC9-4CF5-9207-1257405B00D7}"/>
              </a:ext>
            </a:extLst>
          </p:cNvPr>
          <p:cNvSpPr txBox="1"/>
          <p:nvPr/>
        </p:nvSpPr>
        <p:spPr>
          <a:xfrm>
            <a:off x="5314390" y="296834"/>
            <a:ext cx="1271964" cy="369332"/>
          </a:xfrm>
          <a:prstGeom prst="rect">
            <a:avLst/>
          </a:prstGeom>
          <a:noFill/>
        </p:spPr>
        <p:txBody>
          <a:bodyPr wrap="square" rtlCol="1" anchor="ctr">
            <a:spAutoFit/>
          </a:bodyPr>
          <a:lstStyle>
            <a:defPPr>
              <a:defRPr lang="he-IL"/>
            </a:defPPr>
            <a:lvl1pPr>
              <a:defRPr>
                <a:solidFill>
                  <a:schemeClr val="bg1">
                    <a:lumMod val="65000"/>
                  </a:schemeClr>
                </a:solidFill>
                <a:latin typeface="Secular One" panose="00000500000000000000" pitchFamily="2" charset="-79"/>
                <a:cs typeface="Secular One" panose="00000500000000000000" pitchFamily="2" charset="-79"/>
              </a:defRPr>
            </a:lvl1pPr>
          </a:lstStyle>
          <a:p>
            <a:r>
              <a:rPr lang="en-US"/>
              <a:t>Six Paths</a:t>
            </a:r>
            <a:endParaRPr lang="he-IL"/>
          </a:p>
        </p:txBody>
      </p:sp>
      <p:sp>
        <p:nvSpPr>
          <p:cNvPr id="82" name="TextBox 81">
            <a:extLst>
              <a:ext uri="{FF2B5EF4-FFF2-40B4-BE49-F238E27FC236}">
                <a16:creationId xmlns:a16="http://schemas.microsoft.com/office/drawing/2014/main" id="{48859344-8B97-48E8-A91A-B143BF58BAB6}"/>
              </a:ext>
            </a:extLst>
          </p:cNvPr>
          <p:cNvSpPr txBox="1"/>
          <p:nvPr/>
        </p:nvSpPr>
        <p:spPr>
          <a:xfrm>
            <a:off x="6944067" y="158335"/>
            <a:ext cx="3788198" cy="646331"/>
          </a:xfrm>
          <a:prstGeom prst="rect">
            <a:avLst/>
          </a:prstGeom>
          <a:noFill/>
        </p:spPr>
        <p:txBody>
          <a:bodyPr wrap="square" rtlCol="1" anchor="ctr">
            <a:spAutoFit/>
          </a:bodyPr>
          <a:lstStyle>
            <a:defPPr>
              <a:defRPr lang="he-IL"/>
            </a:defPPr>
            <a:lvl1pPr rtl="1">
              <a:defRPr sz="3200">
                <a:solidFill>
                  <a:schemeClr val="bg1"/>
                </a:solidFill>
                <a:latin typeface="Secular One" panose="00000500000000000000" pitchFamily="2" charset="-79"/>
                <a:cs typeface="Secular One" panose="00000500000000000000" pitchFamily="2" charset="-79"/>
              </a:defRPr>
            </a:lvl1pPr>
          </a:lstStyle>
          <a:p>
            <a:r>
              <a:rPr lang="en-US" sz="3600"/>
              <a:t>Business Canvas</a:t>
            </a:r>
            <a:endParaRPr lang="he-IL" sz="3600"/>
          </a:p>
        </p:txBody>
      </p:sp>
      <p:sp>
        <p:nvSpPr>
          <p:cNvPr id="90" name="TextBox 89">
            <a:extLst>
              <a:ext uri="{FF2B5EF4-FFF2-40B4-BE49-F238E27FC236}">
                <a16:creationId xmlns:a16="http://schemas.microsoft.com/office/drawing/2014/main" id="{AE01207E-FE9D-4969-827E-ACADD79B137A}"/>
              </a:ext>
            </a:extLst>
          </p:cNvPr>
          <p:cNvSpPr txBox="1"/>
          <p:nvPr/>
        </p:nvSpPr>
        <p:spPr>
          <a:xfrm>
            <a:off x="11089976" y="296835"/>
            <a:ext cx="949624" cy="369332"/>
          </a:xfrm>
          <a:prstGeom prst="rect">
            <a:avLst/>
          </a:prstGeom>
          <a:noFill/>
        </p:spPr>
        <p:txBody>
          <a:bodyPr wrap="square" rtlCol="1" anchor="ctr">
            <a:spAutoFit/>
          </a:bodyPr>
          <a:lstStyle>
            <a:defPPr>
              <a:defRPr lang="he-IL"/>
            </a:defPPr>
            <a:lvl1pPr algn="r" rtl="1">
              <a:defRPr>
                <a:solidFill>
                  <a:schemeClr val="bg1">
                    <a:lumMod val="65000"/>
                  </a:schemeClr>
                </a:solidFill>
                <a:latin typeface="Secular One" panose="00000500000000000000" pitchFamily="2" charset="-79"/>
                <a:cs typeface="Secular One" panose="00000500000000000000" pitchFamily="2" charset="-79"/>
              </a:defRPr>
            </a:lvl1pPr>
          </a:lstStyle>
          <a:p>
            <a:pPr algn="l"/>
            <a:r>
              <a:rPr lang="en-US"/>
              <a:t>PESTEL</a:t>
            </a:r>
            <a:endParaRPr lang="he-IL"/>
          </a:p>
        </p:txBody>
      </p:sp>
      <p:sp>
        <p:nvSpPr>
          <p:cNvPr id="96" name="TextBox 95">
            <a:extLst>
              <a:ext uri="{FF2B5EF4-FFF2-40B4-BE49-F238E27FC236}">
                <a16:creationId xmlns:a16="http://schemas.microsoft.com/office/drawing/2014/main" id="{BCC50558-2443-42B5-A7CF-BF1953B04BC3}"/>
              </a:ext>
            </a:extLst>
          </p:cNvPr>
          <p:cNvSpPr txBox="1"/>
          <p:nvPr/>
        </p:nvSpPr>
        <p:spPr>
          <a:xfrm>
            <a:off x="215128" y="308276"/>
            <a:ext cx="648472" cy="369332"/>
          </a:xfrm>
          <a:prstGeom prst="rect">
            <a:avLst/>
          </a:prstGeom>
          <a:noFill/>
        </p:spPr>
        <p:txBody>
          <a:bodyPr wrap="square" rtlCol="1" anchor="ctr">
            <a:spAutoFit/>
          </a:bodyPr>
          <a:lstStyle>
            <a:defPPr>
              <a:defRPr lang="he-IL"/>
            </a:defPPr>
            <a:lvl1pPr algn="r" rtl="1">
              <a:defRPr>
                <a:solidFill>
                  <a:schemeClr val="bg1">
                    <a:lumMod val="65000"/>
                  </a:schemeClr>
                </a:solidFill>
                <a:latin typeface="Secular One" panose="00000500000000000000" pitchFamily="2" charset="-79"/>
                <a:cs typeface="Secular One" panose="00000500000000000000" pitchFamily="2" charset="-79"/>
              </a:defRPr>
            </a:lvl1pPr>
          </a:lstStyle>
          <a:p>
            <a:pPr algn="l"/>
            <a:r>
              <a:rPr lang="en-US"/>
              <a:t>Idea</a:t>
            </a:r>
            <a:endParaRPr lang="he-IL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04070F2-870B-43CF-9255-0ED5C0B107F3}"/>
              </a:ext>
            </a:extLst>
          </p:cNvPr>
          <p:cNvSpPr/>
          <p:nvPr/>
        </p:nvSpPr>
        <p:spPr>
          <a:xfrm>
            <a:off x="143134" y="1538629"/>
            <a:ext cx="2273495" cy="2605555"/>
          </a:xfrm>
          <a:prstGeom prst="rect">
            <a:avLst/>
          </a:prstGeom>
          <a:solidFill>
            <a:srgbClr val="EFF0F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0E7B2B09-1438-49AC-8C4E-3F88EFEE86D9}"/>
              </a:ext>
            </a:extLst>
          </p:cNvPr>
          <p:cNvSpPr/>
          <p:nvPr/>
        </p:nvSpPr>
        <p:spPr>
          <a:xfrm>
            <a:off x="143134" y="1129535"/>
            <a:ext cx="2273495" cy="351440"/>
          </a:xfrm>
          <a:prstGeom prst="rect">
            <a:avLst/>
          </a:prstGeom>
          <a:solidFill>
            <a:srgbClr val="F15A3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161D0A6D-E753-4F4D-8B3B-0A65D41E5C6F}"/>
              </a:ext>
            </a:extLst>
          </p:cNvPr>
          <p:cNvSpPr/>
          <p:nvPr/>
        </p:nvSpPr>
        <p:spPr>
          <a:xfrm>
            <a:off x="2536214" y="1538629"/>
            <a:ext cx="2273494" cy="1055366"/>
          </a:xfrm>
          <a:prstGeom prst="rect">
            <a:avLst/>
          </a:prstGeom>
          <a:solidFill>
            <a:srgbClr val="EFF0F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4E752FDB-5B9B-463B-A0E0-284B5D13B1EE}"/>
              </a:ext>
            </a:extLst>
          </p:cNvPr>
          <p:cNvSpPr/>
          <p:nvPr/>
        </p:nvSpPr>
        <p:spPr>
          <a:xfrm>
            <a:off x="2536213" y="1129535"/>
            <a:ext cx="2273494" cy="351440"/>
          </a:xfrm>
          <a:prstGeom prst="rect">
            <a:avLst/>
          </a:prstGeom>
          <a:solidFill>
            <a:srgbClr val="F15A3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425617C8-7C50-4902-A234-B53F7F3C303F}"/>
              </a:ext>
            </a:extLst>
          </p:cNvPr>
          <p:cNvSpPr/>
          <p:nvPr/>
        </p:nvSpPr>
        <p:spPr>
          <a:xfrm>
            <a:off x="2536213" y="3098232"/>
            <a:ext cx="2273495" cy="1055366"/>
          </a:xfrm>
          <a:prstGeom prst="rect">
            <a:avLst/>
          </a:prstGeom>
          <a:solidFill>
            <a:srgbClr val="EFF0F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F73A43C2-8F78-45FF-B955-C3CC556FADB1}"/>
              </a:ext>
            </a:extLst>
          </p:cNvPr>
          <p:cNvSpPr/>
          <p:nvPr/>
        </p:nvSpPr>
        <p:spPr>
          <a:xfrm>
            <a:off x="2536213" y="2679724"/>
            <a:ext cx="2273495" cy="351440"/>
          </a:xfrm>
          <a:prstGeom prst="rect">
            <a:avLst/>
          </a:prstGeom>
          <a:solidFill>
            <a:srgbClr val="F15A3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F4AA8CCB-0BCF-4648-88F0-AE1049AF74AB}"/>
              </a:ext>
            </a:extLst>
          </p:cNvPr>
          <p:cNvSpPr/>
          <p:nvPr/>
        </p:nvSpPr>
        <p:spPr>
          <a:xfrm>
            <a:off x="143133" y="4773109"/>
            <a:ext cx="6218459" cy="1926556"/>
          </a:xfrm>
          <a:prstGeom prst="rect">
            <a:avLst/>
          </a:prstGeom>
          <a:solidFill>
            <a:srgbClr val="EFF0F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D5F358E1-FCE4-40E2-BD86-9DAE29F40079}"/>
              </a:ext>
            </a:extLst>
          </p:cNvPr>
          <p:cNvSpPr/>
          <p:nvPr/>
        </p:nvSpPr>
        <p:spPr>
          <a:xfrm>
            <a:off x="143133" y="4354601"/>
            <a:ext cx="6218459" cy="351440"/>
          </a:xfrm>
          <a:prstGeom prst="rect">
            <a:avLst/>
          </a:prstGeom>
          <a:solidFill>
            <a:srgbClr val="F15A3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A58E83A8-1D10-4658-B7C1-AB7B3165CC31}"/>
              </a:ext>
            </a:extLst>
          </p:cNvPr>
          <p:cNvSpPr/>
          <p:nvPr/>
        </p:nvSpPr>
        <p:spPr>
          <a:xfrm>
            <a:off x="4929291" y="1538629"/>
            <a:ext cx="2273494" cy="2605555"/>
          </a:xfrm>
          <a:prstGeom prst="rect">
            <a:avLst/>
          </a:prstGeom>
          <a:solidFill>
            <a:srgbClr val="EFF0F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4730CBB8-9ACB-4E13-A7BA-3458E8ECEF7E}"/>
              </a:ext>
            </a:extLst>
          </p:cNvPr>
          <p:cNvSpPr/>
          <p:nvPr/>
        </p:nvSpPr>
        <p:spPr>
          <a:xfrm>
            <a:off x="4929292" y="1129535"/>
            <a:ext cx="2273494" cy="351440"/>
          </a:xfrm>
          <a:prstGeom prst="rect">
            <a:avLst/>
          </a:prstGeom>
          <a:solidFill>
            <a:srgbClr val="F15A3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00F697D8-E110-443D-87BD-8AF39004C2CE}"/>
              </a:ext>
            </a:extLst>
          </p:cNvPr>
          <p:cNvSpPr/>
          <p:nvPr/>
        </p:nvSpPr>
        <p:spPr>
          <a:xfrm>
            <a:off x="7322369" y="1538629"/>
            <a:ext cx="2273494" cy="1055366"/>
          </a:xfrm>
          <a:prstGeom prst="rect">
            <a:avLst/>
          </a:prstGeom>
          <a:solidFill>
            <a:srgbClr val="EFF0F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782FDDBD-7B97-4230-941F-D4D9F50F0E3C}"/>
              </a:ext>
            </a:extLst>
          </p:cNvPr>
          <p:cNvSpPr/>
          <p:nvPr/>
        </p:nvSpPr>
        <p:spPr>
          <a:xfrm>
            <a:off x="7322368" y="1129535"/>
            <a:ext cx="2273494" cy="351440"/>
          </a:xfrm>
          <a:prstGeom prst="rect">
            <a:avLst/>
          </a:prstGeom>
          <a:solidFill>
            <a:srgbClr val="F15A3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8DB7D752-92A7-4ABA-823B-1F81D464383D}"/>
              </a:ext>
            </a:extLst>
          </p:cNvPr>
          <p:cNvSpPr/>
          <p:nvPr/>
        </p:nvSpPr>
        <p:spPr>
          <a:xfrm>
            <a:off x="7322368" y="3088818"/>
            <a:ext cx="2273494" cy="1055366"/>
          </a:xfrm>
          <a:prstGeom prst="rect">
            <a:avLst/>
          </a:prstGeom>
          <a:solidFill>
            <a:srgbClr val="EFF0F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61149462-425C-4AE6-B8AA-FFB655A8AFFB}"/>
              </a:ext>
            </a:extLst>
          </p:cNvPr>
          <p:cNvSpPr/>
          <p:nvPr/>
        </p:nvSpPr>
        <p:spPr>
          <a:xfrm>
            <a:off x="7322369" y="2679724"/>
            <a:ext cx="2273494" cy="351440"/>
          </a:xfrm>
          <a:prstGeom prst="rect">
            <a:avLst/>
          </a:prstGeom>
          <a:solidFill>
            <a:srgbClr val="F15A3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DCF629CD-074D-464C-9F82-065108B95D29}"/>
              </a:ext>
            </a:extLst>
          </p:cNvPr>
          <p:cNvSpPr/>
          <p:nvPr/>
        </p:nvSpPr>
        <p:spPr>
          <a:xfrm>
            <a:off x="6550089" y="4773109"/>
            <a:ext cx="5489509" cy="1926556"/>
          </a:xfrm>
          <a:prstGeom prst="rect">
            <a:avLst/>
          </a:prstGeom>
          <a:solidFill>
            <a:srgbClr val="EFF0F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687BE670-49B2-4C96-97B3-7FA1EFDD02F4}"/>
              </a:ext>
            </a:extLst>
          </p:cNvPr>
          <p:cNvSpPr/>
          <p:nvPr/>
        </p:nvSpPr>
        <p:spPr>
          <a:xfrm>
            <a:off x="6550089" y="4354601"/>
            <a:ext cx="5489509" cy="351440"/>
          </a:xfrm>
          <a:prstGeom prst="rect">
            <a:avLst/>
          </a:prstGeom>
          <a:solidFill>
            <a:srgbClr val="F15A3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68886281-8F76-4E53-90BF-892EFFD7AB24}"/>
              </a:ext>
            </a:extLst>
          </p:cNvPr>
          <p:cNvSpPr/>
          <p:nvPr/>
        </p:nvSpPr>
        <p:spPr>
          <a:xfrm>
            <a:off x="9715444" y="1538629"/>
            <a:ext cx="2273494" cy="2605555"/>
          </a:xfrm>
          <a:prstGeom prst="rect">
            <a:avLst/>
          </a:prstGeom>
          <a:solidFill>
            <a:srgbClr val="EFF0F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32407ED8-22A6-47F1-9A44-888F926448AE}"/>
              </a:ext>
            </a:extLst>
          </p:cNvPr>
          <p:cNvSpPr/>
          <p:nvPr/>
        </p:nvSpPr>
        <p:spPr>
          <a:xfrm>
            <a:off x="9715444" y="1129535"/>
            <a:ext cx="2273495" cy="351440"/>
          </a:xfrm>
          <a:prstGeom prst="rect">
            <a:avLst/>
          </a:prstGeom>
          <a:solidFill>
            <a:srgbClr val="F15A3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88408936-A73E-4527-8A92-1B99288F7790}"/>
              </a:ext>
            </a:extLst>
          </p:cNvPr>
          <p:cNvSpPr txBox="1"/>
          <p:nvPr/>
        </p:nvSpPr>
        <p:spPr>
          <a:xfrm>
            <a:off x="425224" y="1155859"/>
            <a:ext cx="1709314" cy="338554"/>
          </a:xfrm>
          <a:prstGeom prst="rect">
            <a:avLst/>
          </a:prstGeom>
          <a:noFill/>
        </p:spPr>
        <p:txBody>
          <a:bodyPr wrap="square" rtlCol="1" anchor="ctr">
            <a:spAutoFit/>
          </a:bodyPr>
          <a:lstStyle>
            <a:defPPr>
              <a:defRPr lang="he-IL"/>
            </a:defPPr>
            <a:lvl1pPr rtl="1">
              <a:defRPr>
                <a:solidFill>
                  <a:schemeClr val="bg1">
                    <a:lumMod val="65000"/>
                  </a:schemeClr>
                </a:solidFill>
                <a:latin typeface="Secular One" panose="00000500000000000000" pitchFamily="2" charset="-79"/>
                <a:cs typeface="Secular One" panose="00000500000000000000" pitchFamily="2" charset="-79"/>
              </a:defRPr>
            </a:lvl1pPr>
          </a:lstStyle>
          <a:p>
            <a:pPr algn="ctr"/>
            <a:r>
              <a:rPr lang="en-US" sz="1600" b="1">
                <a:solidFill>
                  <a:schemeClr val="bg1"/>
                </a:solidFill>
                <a:latin typeface="Sora" pitchFamily="2" charset="0"/>
                <a:ea typeface="Roboto" panose="02000000000000000000" pitchFamily="2" charset="0"/>
                <a:cs typeface="Sora" pitchFamily="2" charset="0"/>
              </a:rPr>
              <a:t>Key Partners</a:t>
            </a:r>
            <a:endParaRPr lang="he-IL" sz="1600" b="1">
              <a:solidFill>
                <a:schemeClr val="bg1"/>
              </a:solidFill>
              <a:latin typeface="Sora" pitchFamily="2" charset="0"/>
              <a:ea typeface="Roboto" panose="02000000000000000000" pitchFamily="2" charset="0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FF6F6D41-62F4-4B67-9FA9-C8594E039D5B}"/>
              </a:ext>
            </a:extLst>
          </p:cNvPr>
          <p:cNvSpPr txBox="1"/>
          <p:nvPr/>
        </p:nvSpPr>
        <p:spPr>
          <a:xfrm>
            <a:off x="2759960" y="1155859"/>
            <a:ext cx="1826000" cy="338554"/>
          </a:xfrm>
          <a:prstGeom prst="rect">
            <a:avLst/>
          </a:prstGeom>
          <a:noFill/>
        </p:spPr>
        <p:txBody>
          <a:bodyPr wrap="square" rtlCol="1" anchor="ctr">
            <a:spAutoFit/>
          </a:bodyPr>
          <a:lstStyle>
            <a:defPPr>
              <a:defRPr lang="he-IL"/>
            </a:defPPr>
            <a:lvl1pPr rtl="1">
              <a:defRPr>
                <a:solidFill>
                  <a:schemeClr val="bg1">
                    <a:lumMod val="65000"/>
                  </a:schemeClr>
                </a:solidFill>
                <a:latin typeface="Secular One" panose="00000500000000000000" pitchFamily="2" charset="-79"/>
                <a:cs typeface="Secular One" panose="00000500000000000000" pitchFamily="2" charset="-79"/>
              </a:defRPr>
            </a:lvl1pPr>
          </a:lstStyle>
          <a:p>
            <a:pPr algn="ctr" rtl="0"/>
            <a:r>
              <a:rPr lang="en-US" sz="1600" b="1">
                <a:solidFill>
                  <a:schemeClr val="bg1"/>
                </a:solidFill>
                <a:latin typeface="Sora" pitchFamily="2" charset="0"/>
                <a:ea typeface="Roboto" panose="02000000000000000000" pitchFamily="2" charset="0"/>
                <a:cs typeface="Sora" pitchFamily="2" charset="0"/>
              </a:rPr>
              <a:t>Key Activities</a:t>
            </a:r>
            <a:endParaRPr lang="he-IL" sz="1600" b="1">
              <a:solidFill>
                <a:schemeClr val="bg1"/>
              </a:solidFill>
              <a:latin typeface="Sora" pitchFamily="2" charset="0"/>
              <a:ea typeface="Roboto" panose="02000000000000000000" pitchFamily="2" charset="0"/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ED79432B-847E-4A11-8468-8F45889CD406}"/>
              </a:ext>
            </a:extLst>
          </p:cNvPr>
          <p:cNvSpPr txBox="1"/>
          <p:nvPr/>
        </p:nvSpPr>
        <p:spPr>
          <a:xfrm>
            <a:off x="4838881" y="1155859"/>
            <a:ext cx="2454314" cy="338554"/>
          </a:xfrm>
          <a:prstGeom prst="rect">
            <a:avLst/>
          </a:prstGeom>
          <a:noFill/>
        </p:spPr>
        <p:txBody>
          <a:bodyPr wrap="square" rtlCol="1" anchor="ctr">
            <a:spAutoFit/>
          </a:bodyPr>
          <a:lstStyle>
            <a:defPPr>
              <a:defRPr lang="he-IL"/>
            </a:defPPr>
            <a:lvl1pPr rtl="1">
              <a:defRPr>
                <a:solidFill>
                  <a:schemeClr val="bg1">
                    <a:lumMod val="65000"/>
                  </a:schemeClr>
                </a:solidFill>
                <a:latin typeface="Secular One" panose="00000500000000000000" pitchFamily="2" charset="-79"/>
                <a:cs typeface="Secular One" panose="00000500000000000000" pitchFamily="2" charset="-79"/>
              </a:defRPr>
            </a:lvl1pPr>
          </a:lstStyle>
          <a:p>
            <a:pPr algn="ctr" rtl="0"/>
            <a:r>
              <a:rPr lang="en-US" sz="1600" b="1">
                <a:solidFill>
                  <a:schemeClr val="bg1"/>
                </a:solidFill>
                <a:latin typeface="Sora" pitchFamily="2" charset="0"/>
                <a:ea typeface="Roboto" panose="02000000000000000000" pitchFamily="2" charset="0"/>
                <a:cs typeface="Sora" pitchFamily="2" charset="0"/>
              </a:rPr>
              <a:t>Value Proposition</a:t>
            </a:r>
            <a:endParaRPr lang="he-IL" sz="1600" b="1">
              <a:solidFill>
                <a:schemeClr val="bg1"/>
              </a:solidFill>
              <a:latin typeface="Sora" pitchFamily="2" charset="0"/>
              <a:ea typeface="Roboto" panose="02000000000000000000" pitchFamily="2" charset="0"/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FD31D396-D7E9-445A-914B-313B32696664}"/>
              </a:ext>
            </a:extLst>
          </p:cNvPr>
          <p:cNvSpPr txBox="1"/>
          <p:nvPr/>
        </p:nvSpPr>
        <p:spPr>
          <a:xfrm>
            <a:off x="7604458" y="1155859"/>
            <a:ext cx="1826000" cy="338554"/>
          </a:xfrm>
          <a:prstGeom prst="rect">
            <a:avLst/>
          </a:prstGeom>
          <a:noFill/>
        </p:spPr>
        <p:txBody>
          <a:bodyPr wrap="square" rtlCol="1" anchor="ctr">
            <a:spAutoFit/>
          </a:bodyPr>
          <a:lstStyle>
            <a:defPPr>
              <a:defRPr lang="he-IL"/>
            </a:defPPr>
            <a:lvl1pPr rtl="1">
              <a:defRPr>
                <a:solidFill>
                  <a:schemeClr val="bg1">
                    <a:lumMod val="65000"/>
                  </a:schemeClr>
                </a:solidFill>
                <a:latin typeface="Secular One" panose="00000500000000000000" pitchFamily="2" charset="-79"/>
                <a:cs typeface="Secular One" panose="00000500000000000000" pitchFamily="2" charset="-79"/>
              </a:defRPr>
            </a:lvl1pPr>
          </a:lstStyle>
          <a:p>
            <a:pPr algn="ctr"/>
            <a:r>
              <a:rPr lang="en-US" sz="1600" b="1">
                <a:solidFill>
                  <a:schemeClr val="bg1"/>
                </a:solidFill>
                <a:latin typeface="Sora" pitchFamily="2" charset="0"/>
                <a:ea typeface="Roboto" panose="02000000000000000000" pitchFamily="2" charset="0"/>
                <a:cs typeface="Sora" pitchFamily="2" charset="0"/>
              </a:rPr>
              <a:t>Relationships</a:t>
            </a:r>
            <a:endParaRPr lang="he-IL" sz="1600" b="1">
              <a:solidFill>
                <a:schemeClr val="bg1"/>
              </a:solidFill>
              <a:latin typeface="Sora" pitchFamily="2" charset="0"/>
              <a:ea typeface="Roboto" panose="02000000000000000000" pitchFamily="2" charset="0"/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BD8DD745-9EE5-44CF-A096-BA96B42A52F8}"/>
              </a:ext>
            </a:extLst>
          </p:cNvPr>
          <p:cNvSpPr txBox="1"/>
          <p:nvPr/>
        </p:nvSpPr>
        <p:spPr>
          <a:xfrm>
            <a:off x="2605969" y="2686167"/>
            <a:ext cx="2133982" cy="338554"/>
          </a:xfrm>
          <a:prstGeom prst="rect">
            <a:avLst/>
          </a:prstGeom>
          <a:noFill/>
        </p:spPr>
        <p:txBody>
          <a:bodyPr wrap="square" rtlCol="1" anchor="ctr">
            <a:spAutoFit/>
          </a:bodyPr>
          <a:lstStyle>
            <a:defPPr>
              <a:defRPr lang="he-IL"/>
            </a:defPPr>
            <a:lvl1pPr rtl="1">
              <a:defRPr>
                <a:solidFill>
                  <a:schemeClr val="bg1">
                    <a:lumMod val="65000"/>
                  </a:schemeClr>
                </a:solidFill>
                <a:latin typeface="Secular One" panose="00000500000000000000" pitchFamily="2" charset="-79"/>
                <a:cs typeface="Secular One" panose="00000500000000000000" pitchFamily="2" charset="-79"/>
              </a:defRPr>
            </a:lvl1pPr>
          </a:lstStyle>
          <a:p>
            <a:pPr algn="ctr" rtl="0"/>
            <a:r>
              <a:rPr lang="en-US" sz="1600" b="1">
                <a:solidFill>
                  <a:schemeClr val="bg1"/>
                </a:solidFill>
                <a:latin typeface="Sora" pitchFamily="2" charset="0"/>
                <a:ea typeface="Roboto" panose="02000000000000000000" pitchFamily="2" charset="0"/>
                <a:cs typeface="Sora" pitchFamily="2" charset="0"/>
              </a:rPr>
              <a:t>Key Resources</a:t>
            </a:r>
            <a:endParaRPr lang="he-IL" sz="1600" b="1">
              <a:solidFill>
                <a:schemeClr val="bg1"/>
              </a:solidFill>
              <a:latin typeface="Sora" pitchFamily="2" charset="0"/>
              <a:ea typeface="Roboto" panose="02000000000000000000" pitchFamily="2" charset="0"/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01D8DA99-524B-469C-9E11-B5DB5628F496}"/>
              </a:ext>
            </a:extLst>
          </p:cNvPr>
          <p:cNvSpPr txBox="1"/>
          <p:nvPr/>
        </p:nvSpPr>
        <p:spPr>
          <a:xfrm>
            <a:off x="9939191" y="1155859"/>
            <a:ext cx="1826000" cy="338554"/>
          </a:xfrm>
          <a:prstGeom prst="rect">
            <a:avLst/>
          </a:prstGeom>
          <a:noFill/>
        </p:spPr>
        <p:txBody>
          <a:bodyPr wrap="square" rtlCol="1" anchor="ctr">
            <a:spAutoFit/>
          </a:bodyPr>
          <a:lstStyle>
            <a:defPPr>
              <a:defRPr lang="he-IL"/>
            </a:defPPr>
            <a:lvl1pPr rtl="1">
              <a:defRPr>
                <a:solidFill>
                  <a:schemeClr val="bg1">
                    <a:lumMod val="65000"/>
                  </a:schemeClr>
                </a:solidFill>
                <a:latin typeface="Secular One" panose="00000500000000000000" pitchFamily="2" charset="-79"/>
                <a:cs typeface="Secular One" panose="00000500000000000000" pitchFamily="2" charset="-79"/>
              </a:defRPr>
            </a:lvl1pPr>
          </a:lstStyle>
          <a:p>
            <a:pPr algn="ctr" rtl="0"/>
            <a:r>
              <a:rPr lang="en-US" sz="1600" b="1">
                <a:solidFill>
                  <a:schemeClr val="bg1"/>
                </a:solidFill>
                <a:latin typeface="Sora" pitchFamily="2" charset="0"/>
                <a:ea typeface="Roboto" panose="02000000000000000000" pitchFamily="2" charset="0"/>
                <a:cs typeface="Sora" pitchFamily="2" charset="0"/>
              </a:rPr>
              <a:t>Segments</a:t>
            </a:r>
            <a:endParaRPr lang="he-IL" sz="1600" b="1">
              <a:solidFill>
                <a:schemeClr val="bg1"/>
              </a:solidFill>
              <a:latin typeface="Sora" pitchFamily="2" charset="0"/>
              <a:ea typeface="Roboto" panose="02000000000000000000" pitchFamily="2" charset="0"/>
            </a:endParaRP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08FE5366-FFE8-49C3-8DD2-52B8DEFE82B2}"/>
              </a:ext>
            </a:extLst>
          </p:cNvPr>
          <p:cNvSpPr txBox="1"/>
          <p:nvPr/>
        </p:nvSpPr>
        <p:spPr>
          <a:xfrm>
            <a:off x="8262942" y="4368039"/>
            <a:ext cx="2335032" cy="338554"/>
          </a:xfrm>
          <a:prstGeom prst="rect">
            <a:avLst/>
          </a:prstGeom>
          <a:noFill/>
        </p:spPr>
        <p:txBody>
          <a:bodyPr wrap="square" rtlCol="1" anchor="ctr">
            <a:spAutoFit/>
          </a:bodyPr>
          <a:lstStyle>
            <a:defPPr>
              <a:defRPr lang="he-IL"/>
            </a:defPPr>
            <a:lvl1pPr rtl="1">
              <a:defRPr>
                <a:solidFill>
                  <a:schemeClr val="bg1">
                    <a:lumMod val="65000"/>
                  </a:schemeClr>
                </a:solidFill>
                <a:latin typeface="Secular One" panose="00000500000000000000" pitchFamily="2" charset="-79"/>
                <a:cs typeface="Secular One" panose="00000500000000000000" pitchFamily="2" charset="-79"/>
              </a:defRPr>
            </a:lvl1pPr>
          </a:lstStyle>
          <a:p>
            <a:pPr algn="ctr" rtl="0"/>
            <a:r>
              <a:rPr lang="en-US" sz="1600" b="1">
                <a:solidFill>
                  <a:schemeClr val="bg1"/>
                </a:solidFill>
                <a:latin typeface="Sora" pitchFamily="2" charset="0"/>
                <a:ea typeface="Roboto" panose="02000000000000000000" pitchFamily="2" charset="0"/>
                <a:cs typeface="Sora" pitchFamily="2" charset="0"/>
              </a:rPr>
              <a:t>Revenue Streams</a:t>
            </a:r>
            <a:endParaRPr lang="he-IL" sz="1600" b="1">
              <a:solidFill>
                <a:schemeClr val="bg1"/>
              </a:solidFill>
              <a:latin typeface="Sora" pitchFamily="2" charset="0"/>
              <a:ea typeface="Roboto" panose="02000000000000000000" pitchFamily="2" charset="0"/>
            </a:endParaRP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B0AAB3B6-2E05-45C9-85BD-1AEB0A471A7F}"/>
              </a:ext>
            </a:extLst>
          </p:cNvPr>
          <p:cNvSpPr txBox="1"/>
          <p:nvPr/>
        </p:nvSpPr>
        <p:spPr>
          <a:xfrm>
            <a:off x="2084846" y="4368039"/>
            <a:ext cx="2335032" cy="338554"/>
          </a:xfrm>
          <a:prstGeom prst="rect">
            <a:avLst/>
          </a:prstGeom>
          <a:noFill/>
        </p:spPr>
        <p:txBody>
          <a:bodyPr wrap="square" rtlCol="1" anchor="ctr">
            <a:spAutoFit/>
          </a:bodyPr>
          <a:lstStyle>
            <a:defPPr>
              <a:defRPr lang="he-IL"/>
            </a:defPPr>
            <a:lvl1pPr rtl="1">
              <a:defRPr>
                <a:solidFill>
                  <a:schemeClr val="bg1">
                    <a:lumMod val="65000"/>
                  </a:schemeClr>
                </a:solidFill>
                <a:latin typeface="Secular One" panose="00000500000000000000" pitchFamily="2" charset="-79"/>
                <a:cs typeface="Secular One" panose="00000500000000000000" pitchFamily="2" charset="-79"/>
              </a:defRPr>
            </a:lvl1pPr>
          </a:lstStyle>
          <a:p>
            <a:pPr algn="ctr" rtl="0"/>
            <a:r>
              <a:rPr lang="en-US" sz="1600" b="1">
                <a:solidFill>
                  <a:schemeClr val="bg1"/>
                </a:solidFill>
                <a:latin typeface="Sora" pitchFamily="2" charset="0"/>
                <a:ea typeface="Roboto" panose="02000000000000000000" pitchFamily="2" charset="0"/>
                <a:cs typeface="Sora" pitchFamily="2" charset="0"/>
              </a:rPr>
              <a:t>Cost Structure</a:t>
            </a:r>
            <a:endParaRPr lang="he-IL" sz="1600" b="1">
              <a:solidFill>
                <a:schemeClr val="bg1"/>
              </a:solidFill>
              <a:latin typeface="Sora" pitchFamily="2" charset="0"/>
              <a:ea typeface="Roboto" panose="02000000000000000000" pitchFamily="2" charset="0"/>
            </a:endParaRP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68A41095-7A59-4189-AC50-39A84A6472EE}"/>
              </a:ext>
            </a:extLst>
          </p:cNvPr>
          <p:cNvSpPr txBox="1"/>
          <p:nvPr/>
        </p:nvSpPr>
        <p:spPr>
          <a:xfrm>
            <a:off x="7604458" y="2692886"/>
            <a:ext cx="1826000" cy="338554"/>
          </a:xfrm>
          <a:prstGeom prst="rect">
            <a:avLst/>
          </a:prstGeom>
          <a:noFill/>
        </p:spPr>
        <p:txBody>
          <a:bodyPr wrap="square" rtlCol="1" anchor="ctr">
            <a:spAutoFit/>
          </a:bodyPr>
          <a:lstStyle>
            <a:defPPr>
              <a:defRPr lang="he-IL"/>
            </a:defPPr>
            <a:lvl1pPr rtl="1">
              <a:defRPr>
                <a:solidFill>
                  <a:schemeClr val="bg1">
                    <a:lumMod val="65000"/>
                  </a:schemeClr>
                </a:solidFill>
                <a:latin typeface="Secular One" panose="00000500000000000000" pitchFamily="2" charset="-79"/>
                <a:cs typeface="Secular One" panose="00000500000000000000" pitchFamily="2" charset="-79"/>
              </a:defRPr>
            </a:lvl1pPr>
          </a:lstStyle>
          <a:p>
            <a:pPr algn="ctr" rtl="0"/>
            <a:r>
              <a:rPr lang="en-US" sz="1600" b="1">
                <a:solidFill>
                  <a:schemeClr val="bg1"/>
                </a:solidFill>
                <a:latin typeface="Sora" pitchFamily="2" charset="0"/>
                <a:ea typeface="Roboto" panose="02000000000000000000" pitchFamily="2" charset="0"/>
                <a:cs typeface="Sora" pitchFamily="2" charset="0"/>
              </a:rPr>
              <a:t>Channels</a:t>
            </a:r>
            <a:endParaRPr lang="he-IL" sz="1600" b="1">
              <a:solidFill>
                <a:schemeClr val="bg1"/>
              </a:solidFill>
              <a:latin typeface="Sora" pitchFamily="2" charset="0"/>
              <a:ea typeface="Roboto" panose="02000000000000000000" pitchFamily="2" charset="0"/>
            </a:endParaRP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448DD4F2-208A-400C-8463-7EA6DFFEE138}"/>
              </a:ext>
            </a:extLst>
          </p:cNvPr>
          <p:cNvSpPr txBox="1"/>
          <p:nvPr/>
        </p:nvSpPr>
        <p:spPr>
          <a:xfrm>
            <a:off x="131912" y="1547491"/>
            <a:ext cx="2334541" cy="1358064"/>
          </a:xfrm>
          <a:prstGeom prst="rect">
            <a:avLst/>
          </a:prstGeom>
          <a:noFill/>
        </p:spPr>
        <p:txBody>
          <a:bodyPr wrap="square" rtlCol="1" anchor="ctr">
            <a:spAutoFit/>
          </a:bodyPr>
          <a:lstStyle>
            <a:defPPr>
              <a:defRPr lang="he-IL"/>
            </a:defPPr>
            <a:lvl1pPr rtl="1">
              <a:defRPr>
                <a:solidFill>
                  <a:schemeClr val="bg1">
                    <a:lumMod val="65000"/>
                  </a:schemeClr>
                </a:solidFill>
                <a:latin typeface="Secular One" panose="00000500000000000000" pitchFamily="2" charset="-79"/>
                <a:cs typeface="Secular One" panose="00000500000000000000" pitchFamily="2" charset="-79"/>
              </a:defRPr>
            </a:lvl1pPr>
          </a:lstStyle>
          <a:p>
            <a:pPr rtl="0">
              <a:lnSpc>
                <a:spcPct val="150000"/>
              </a:lnSpc>
            </a:pPr>
            <a:r>
              <a:rPr lang="en-US" sz="1400" b="1">
                <a:solidFill>
                  <a:schemeClr val="tx1"/>
                </a:solidFill>
                <a:latin typeface="Sora" pitchFamily="2" charset="0"/>
                <a:ea typeface="Roboto" panose="02000000000000000000" pitchFamily="2" charset="0"/>
              </a:rPr>
              <a:t>Automotive industry</a:t>
            </a:r>
          </a:p>
          <a:p>
            <a:pPr rtl="0">
              <a:lnSpc>
                <a:spcPct val="150000"/>
              </a:lnSpc>
            </a:pPr>
            <a:r>
              <a:rPr lang="en-US" sz="1400" b="1">
                <a:solidFill>
                  <a:schemeClr val="tx1"/>
                </a:solidFill>
                <a:latin typeface="Sora" pitchFamily="2" charset="0"/>
                <a:ea typeface="Roboto" panose="02000000000000000000" pitchFamily="2" charset="0"/>
              </a:rPr>
              <a:t>Raw material suppliers</a:t>
            </a:r>
          </a:p>
          <a:p>
            <a:pPr rtl="0">
              <a:lnSpc>
                <a:spcPct val="150000"/>
              </a:lnSpc>
            </a:pPr>
            <a:r>
              <a:rPr lang="en-US" sz="1400" b="1">
                <a:solidFill>
                  <a:schemeClr val="tx1"/>
                </a:solidFill>
                <a:latin typeface="Sora" pitchFamily="2" charset="0"/>
                <a:ea typeface="Roboto" panose="02000000000000000000" pitchFamily="2" charset="0"/>
              </a:rPr>
              <a:t>3D printer companies</a:t>
            </a:r>
          </a:p>
          <a:p>
            <a:pPr rtl="0">
              <a:lnSpc>
                <a:spcPct val="150000"/>
              </a:lnSpc>
            </a:pPr>
            <a:r>
              <a:rPr lang="en-US" sz="1400" b="1">
                <a:solidFill>
                  <a:schemeClr val="tx1"/>
                </a:solidFill>
                <a:latin typeface="Sora" pitchFamily="2" charset="0"/>
                <a:ea typeface="Roboto" panose="02000000000000000000" pitchFamily="2" charset="0"/>
              </a:rPr>
              <a:t>Car distribution</a:t>
            </a:r>
            <a:endParaRPr lang="he-IL" sz="1400" b="1">
              <a:solidFill>
                <a:schemeClr val="tx1"/>
              </a:solidFill>
              <a:latin typeface="Sora" pitchFamily="2" charset="0"/>
              <a:ea typeface="Roboto" panose="02000000000000000000" pitchFamily="2" charset="0"/>
            </a:endParaRP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EA8ABF5C-6426-49F1-9C39-1D8CC303544C}"/>
              </a:ext>
            </a:extLst>
          </p:cNvPr>
          <p:cNvSpPr txBox="1"/>
          <p:nvPr/>
        </p:nvSpPr>
        <p:spPr>
          <a:xfrm>
            <a:off x="2536210" y="1517354"/>
            <a:ext cx="2273497" cy="1107996"/>
          </a:xfrm>
          <a:prstGeom prst="rect">
            <a:avLst/>
          </a:prstGeom>
          <a:noFill/>
        </p:spPr>
        <p:txBody>
          <a:bodyPr wrap="square" rtlCol="1" anchor="ctr">
            <a:spAutoFit/>
          </a:bodyPr>
          <a:lstStyle>
            <a:defPPr>
              <a:defRPr lang="he-IL"/>
            </a:defPPr>
            <a:lvl1pPr rtl="1">
              <a:defRPr>
                <a:solidFill>
                  <a:schemeClr val="bg1">
                    <a:lumMod val="65000"/>
                  </a:schemeClr>
                </a:solidFill>
                <a:latin typeface="Secular One" panose="00000500000000000000" pitchFamily="2" charset="-79"/>
                <a:cs typeface="Secular One" panose="00000500000000000000" pitchFamily="2" charset="-79"/>
              </a:defRPr>
            </a:lvl1pPr>
          </a:lstStyle>
          <a:p>
            <a:pPr rtl="0">
              <a:spcAft>
                <a:spcPts val="400"/>
              </a:spcAft>
            </a:pPr>
            <a:r>
              <a:rPr lang="en-US" sz="1400" b="1">
                <a:solidFill>
                  <a:schemeClr val="tx1"/>
                </a:solidFill>
                <a:latin typeface="Sora" pitchFamily="2" charset="0"/>
                <a:ea typeface="Roboto" panose="02000000000000000000" pitchFamily="2" charset="0"/>
              </a:rPr>
              <a:t>Manufacturing</a:t>
            </a:r>
          </a:p>
          <a:p>
            <a:pPr rtl="0">
              <a:spcAft>
                <a:spcPts val="400"/>
              </a:spcAft>
            </a:pPr>
            <a:r>
              <a:rPr lang="en-US" sz="1400" b="1">
                <a:solidFill>
                  <a:schemeClr val="tx1"/>
                </a:solidFill>
                <a:latin typeface="Sora" pitchFamily="2" charset="0"/>
                <a:ea typeface="Roboto" panose="02000000000000000000" pitchFamily="2" charset="0"/>
              </a:rPr>
              <a:t>Quality control</a:t>
            </a:r>
          </a:p>
          <a:p>
            <a:pPr rtl="0">
              <a:spcAft>
                <a:spcPts val="400"/>
              </a:spcAft>
            </a:pPr>
            <a:r>
              <a:rPr lang="en-US" sz="1400" b="1">
                <a:solidFill>
                  <a:schemeClr val="tx1"/>
                </a:solidFill>
                <a:latin typeface="Sora" pitchFamily="2" charset="0"/>
                <a:ea typeface="Roboto" panose="02000000000000000000" pitchFamily="2" charset="0"/>
              </a:rPr>
              <a:t>Marketing and sales</a:t>
            </a:r>
          </a:p>
          <a:p>
            <a:pPr rtl="0">
              <a:spcAft>
                <a:spcPts val="400"/>
              </a:spcAft>
            </a:pPr>
            <a:r>
              <a:rPr lang="en-US" sz="1400" b="1">
                <a:solidFill>
                  <a:schemeClr val="tx1"/>
                </a:solidFill>
                <a:latin typeface="Sora" pitchFamily="2" charset="0"/>
                <a:ea typeface="Roboto" panose="02000000000000000000" pitchFamily="2" charset="0"/>
              </a:rPr>
              <a:t>Research</a:t>
            </a:r>
            <a:endParaRPr lang="he-IL" sz="1400" b="1">
              <a:solidFill>
                <a:schemeClr val="tx1"/>
              </a:solidFill>
              <a:latin typeface="Sora" pitchFamily="2" charset="0"/>
              <a:ea typeface="Roboto" panose="02000000000000000000" pitchFamily="2" charset="0"/>
            </a:endParaRP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EC0124B2-A9D6-4705-8A9B-64629BF1B9F8}"/>
              </a:ext>
            </a:extLst>
          </p:cNvPr>
          <p:cNvSpPr txBox="1"/>
          <p:nvPr/>
        </p:nvSpPr>
        <p:spPr>
          <a:xfrm>
            <a:off x="2531855" y="3057882"/>
            <a:ext cx="2273497" cy="1034899"/>
          </a:xfrm>
          <a:prstGeom prst="rect">
            <a:avLst/>
          </a:prstGeom>
          <a:noFill/>
        </p:spPr>
        <p:txBody>
          <a:bodyPr wrap="square" rtlCol="1" anchor="ctr">
            <a:spAutoFit/>
          </a:bodyPr>
          <a:lstStyle>
            <a:defPPr>
              <a:defRPr lang="he-IL"/>
            </a:defPPr>
            <a:lvl1pPr rtl="1">
              <a:defRPr>
                <a:solidFill>
                  <a:schemeClr val="bg1">
                    <a:lumMod val="65000"/>
                  </a:schemeClr>
                </a:solidFill>
                <a:latin typeface="Secular One" panose="00000500000000000000" pitchFamily="2" charset="-79"/>
                <a:cs typeface="Secular One" panose="00000500000000000000" pitchFamily="2" charset="-79"/>
              </a:defRPr>
            </a:lvl1pPr>
          </a:lstStyle>
          <a:p>
            <a:pPr rtl="0">
              <a:lnSpc>
                <a:spcPct val="150000"/>
              </a:lnSpc>
            </a:pPr>
            <a:r>
              <a:rPr lang="en-US" sz="1400" b="1">
                <a:solidFill>
                  <a:schemeClr val="tx1"/>
                </a:solidFill>
                <a:latin typeface="Sora" pitchFamily="2" charset="0"/>
                <a:ea typeface="Roboto" panose="02000000000000000000" pitchFamily="2" charset="0"/>
              </a:rPr>
              <a:t>Employees</a:t>
            </a:r>
          </a:p>
          <a:p>
            <a:pPr rtl="0">
              <a:lnSpc>
                <a:spcPct val="150000"/>
              </a:lnSpc>
            </a:pPr>
            <a:r>
              <a:rPr lang="en-US" sz="1400" b="1">
                <a:solidFill>
                  <a:schemeClr val="tx1"/>
                </a:solidFill>
                <a:latin typeface="Sora" pitchFamily="2" charset="0"/>
                <a:ea typeface="Roboto" panose="02000000000000000000" pitchFamily="2" charset="0"/>
              </a:rPr>
              <a:t>Facilities</a:t>
            </a:r>
            <a:endParaRPr lang="he-IL" sz="1400" b="1">
              <a:solidFill>
                <a:schemeClr val="tx1"/>
              </a:solidFill>
              <a:latin typeface="Sora" pitchFamily="2" charset="0"/>
              <a:ea typeface="Roboto" panose="02000000000000000000" pitchFamily="2" charset="0"/>
            </a:endParaRPr>
          </a:p>
          <a:p>
            <a:pPr rtl="0">
              <a:lnSpc>
                <a:spcPct val="150000"/>
              </a:lnSpc>
            </a:pPr>
            <a:r>
              <a:rPr lang="en-US" sz="1400" b="1">
                <a:solidFill>
                  <a:schemeClr val="tx1"/>
                </a:solidFill>
                <a:latin typeface="Sora" pitchFamily="2" charset="0"/>
                <a:ea typeface="Roboto" panose="02000000000000000000" pitchFamily="2" charset="0"/>
              </a:rPr>
              <a:t>Brand awareness</a:t>
            </a:r>
            <a:endParaRPr lang="he-IL" sz="1400" b="1">
              <a:solidFill>
                <a:schemeClr val="tx1"/>
              </a:solidFill>
              <a:latin typeface="Sora" pitchFamily="2" charset="0"/>
              <a:ea typeface="Roboto" panose="02000000000000000000" pitchFamily="2" charset="0"/>
            </a:endParaRP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4E53DEBD-A395-4F95-BC3C-B6824341B8E1}"/>
              </a:ext>
            </a:extLst>
          </p:cNvPr>
          <p:cNvSpPr txBox="1"/>
          <p:nvPr/>
        </p:nvSpPr>
        <p:spPr>
          <a:xfrm>
            <a:off x="7322366" y="1510800"/>
            <a:ext cx="2273497" cy="1030603"/>
          </a:xfrm>
          <a:prstGeom prst="rect">
            <a:avLst/>
          </a:prstGeom>
          <a:noFill/>
        </p:spPr>
        <p:txBody>
          <a:bodyPr wrap="square" rtlCol="1" anchor="ctr">
            <a:spAutoFit/>
          </a:bodyPr>
          <a:lstStyle>
            <a:defPPr>
              <a:defRPr lang="he-IL"/>
            </a:defPPr>
            <a:lvl1pPr rtl="1">
              <a:defRPr>
                <a:solidFill>
                  <a:schemeClr val="bg1">
                    <a:lumMod val="65000"/>
                  </a:schemeClr>
                </a:solidFill>
                <a:latin typeface="Secular One" panose="00000500000000000000" pitchFamily="2" charset="-79"/>
                <a:cs typeface="Secular One" panose="00000500000000000000" pitchFamily="2" charset="-79"/>
              </a:defRPr>
            </a:lvl1pPr>
          </a:lstStyle>
          <a:p>
            <a:pPr rtl="0">
              <a:lnSpc>
                <a:spcPct val="150000"/>
              </a:lnSpc>
            </a:pPr>
            <a:r>
              <a:rPr lang="en-US" sz="1400" b="1" dirty="0">
                <a:solidFill>
                  <a:schemeClr val="tx1"/>
                </a:solidFill>
                <a:latin typeface="Sora" pitchFamily="2" charset="0"/>
                <a:ea typeface="Roboto" panose="02000000000000000000" pitchFamily="2" charset="0"/>
              </a:rPr>
              <a:t>Tire shops</a:t>
            </a:r>
          </a:p>
          <a:p>
            <a:pPr rtl="0">
              <a:lnSpc>
                <a:spcPct val="150000"/>
              </a:lnSpc>
            </a:pPr>
            <a:r>
              <a:rPr lang="en-US" sz="1400" b="1" dirty="0">
                <a:solidFill>
                  <a:schemeClr val="tx1"/>
                </a:solidFill>
                <a:latin typeface="Sora" pitchFamily="2" charset="0"/>
                <a:ea typeface="Roboto" panose="02000000000000000000" pitchFamily="2" charset="0"/>
              </a:rPr>
              <a:t>Customer service</a:t>
            </a:r>
          </a:p>
          <a:p>
            <a:pPr rtl="0">
              <a:lnSpc>
                <a:spcPct val="150000"/>
              </a:lnSpc>
            </a:pPr>
            <a:r>
              <a:rPr lang="en-US" sz="1400" b="1" dirty="0">
                <a:solidFill>
                  <a:schemeClr val="tx1"/>
                </a:solidFill>
                <a:latin typeface="Sora" pitchFamily="2" charset="0"/>
                <a:ea typeface="Roboto" panose="02000000000000000000" pitchFamily="2" charset="0"/>
              </a:rPr>
              <a:t>Self service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A1023512-03BC-4923-8C78-911A1F6E0F7F}"/>
              </a:ext>
            </a:extLst>
          </p:cNvPr>
          <p:cNvSpPr txBox="1"/>
          <p:nvPr/>
        </p:nvSpPr>
        <p:spPr>
          <a:xfrm>
            <a:off x="9706735" y="1555857"/>
            <a:ext cx="2610295" cy="1358064"/>
          </a:xfrm>
          <a:prstGeom prst="rect">
            <a:avLst/>
          </a:prstGeom>
          <a:noFill/>
        </p:spPr>
        <p:txBody>
          <a:bodyPr wrap="square" rtlCol="1" anchor="ctr">
            <a:spAutoFit/>
          </a:bodyPr>
          <a:lstStyle>
            <a:defPPr>
              <a:defRPr lang="he-IL"/>
            </a:defPPr>
            <a:lvl1pPr rtl="1">
              <a:defRPr>
                <a:solidFill>
                  <a:schemeClr val="bg1">
                    <a:lumMod val="65000"/>
                  </a:schemeClr>
                </a:solidFill>
                <a:latin typeface="Secular One" panose="00000500000000000000" pitchFamily="2" charset="-79"/>
                <a:cs typeface="Secular One" panose="00000500000000000000" pitchFamily="2" charset="-79"/>
              </a:defRPr>
            </a:lvl1pPr>
          </a:lstStyle>
          <a:p>
            <a:pPr rtl="0">
              <a:lnSpc>
                <a:spcPct val="150000"/>
              </a:lnSpc>
            </a:pPr>
            <a:r>
              <a:rPr lang="en-US" sz="1400" b="1">
                <a:solidFill>
                  <a:schemeClr val="tx1"/>
                </a:solidFill>
                <a:latin typeface="Sora" pitchFamily="2" charset="0"/>
                <a:ea typeface="Roboto" panose="02000000000000000000" pitchFamily="2" charset="0"/>
              </a:rPr>
              <a:t>Car/motorbike owners</a:t>
            </a:r>
          </a:p>
          <a:p>
            <a:pPr rtl="0">
              <a:lnSpc>
                <a:spcPct val="150000"/>
              </a:lnSpc>
            </a:pPr>
            <a:r>
              <a:rPr lang="en-US" sz="1400" b="1">
                <a:solidFill>
                  <a:schemeClr val="tx1"/>
                </a:solidFill>
                <a:latin typeface="Sora" pitchFamily="2" charset="0"/>
                <a:ea typeface="Roboto" panose="02000000000000000000" pitchFamily="2" charset="0"/>
              </a:rPr>
              <a:t>Any other wheeled vehicles owners</a:t>
            </a:r>
          </a:p>
          <a:p>
            <a:pPr rtl="0">
              <a:lnSpc>
                <a:spcPct val="150000"/>
              </a:lnSpc>
            </a:pPr>
            <a:r>
              <a:rPr lang="en-US" sz="1400" b="1">
                <a:solidFill>
                  <a:schemeClr val="tx1"/>
                </a:solidFill>
                <a:latin typeface="Sora" pitchFamily="2" charset="0"/>
                <a:ea typeface="Roboto" panose="02000000000000000000" pitchFamily="2" charset="0"/>
              </a:rPr>
              <a:t>Automotive industry</a:t>
            </a:r>
            <a:endParaRPr lang="he-IL" sz="1400" b="1">
              <a:solidFill>
                <a:schemeClr val="tx1"/>
              </a:solidFill>
              <a:latin typeface="Sora" pitchFamily="2" charset="0"/>
              <a:ea typeface="Roboto" panose="02000000000000000000" pitchFamily="2" charset="0"/>
            </a:endParaRP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A8EDF804-88B5-458F-AB15-34255E263918}"/>
              </a:ext>
            </a:extLst>
          </p:cNvPr>
          <p:cNvSpPr txBox="1"/>
          <p:nvPr/>
        </p:nvSpPr>
        <p:spPr>
          <a:xfrm>
            <a:off x="7322366" y="3075031"/>
            <a:ext cx="2610295" cy="1034899"/>
          </a:xfrm>
          <a:prstGeom prst="rect">
            <a:avLst/>
          </a:prstGeom>
          <a:noFill/>
        </p:spPr>
        <p:txBody>
          <a:bodyPr wrap="square" rtlCol="1" anchor="ctr">
            <a:spAutoFit/>
          </a:bodyPr>
          <a:lstStyle>
            <a:defPPr>
              <a:defRPr lang="he-IL"/>
            </a:defPPr>
            <a:lvl1pPr rtl="1">
              <a:defRPr>
                <a:solidFill>
                  <a:schemeClr val="bg1">
                    <a:lumMod val="65000"/>
                  </a:schemeClr>
                </a:solidFill>
                <a:latin typeface="Secular One" panose="00000500000000000000" pitchFamily="2" charset="-79"/>
                <a:cs typeface="Secular One" panose="00000500000000000000" pitchFamily="2" charset="-79"/>
              </a:defRPr>
            </a:lvl1pPr>
          </a:lstStyle>
          <a:p>
            <a:pPr rtl="0">
              <a:lnSpc>
                <a:spcPct val="150000"/>
              </a:lnSpc>
            </a:pPr>
            <a:r>
              <a:rPr lang="en-US" sz="1400" b="1">
                <a:solidFill>
                  <a:schemeClr val="tx1"/>
                </a:solidFill>
                <a:latin typeface="Sora" pitchFamily="2" charset="0"/>
                <a:ea typeface="Roboto" panose="02000000000000000000" pitchFamily="2" charset="0"/>
              </a:rPr>
              <a:t>Buy online</a:t>
            </a:r>
          </a:p>
          <a:p>
            <a:pPr rtl="0">
              <a:lnSpc>
                <a:spcPct val="150000"/>
              </a:lnSpc>
            </a:pPr>
            <a:r>
              <a:rPr lang="en-US" sz="1400" b="1">
                <a:solidFill>
                  <a:schemeClr val="tx1"/>
                </a:solidFill>
                <a:latin typeface="Sora" pitchFamily="2" charset="0"/>
                <a:ea typeface="Roboto" panose="02000000000000000000" pitchFamily="2" charset="0"/>
              </a:rPr>
              <a:t>Tire shops</a:t>
            </a:r>
          </a:p>
          <a:p>
            <a:pPr rtl="0">
              <a:lnSpc>
                <a:spcPct val="150000"/>
              </a:lnSpc>
            </a:pPr>
            <a:r>
              <a:rPr lang="en-US" sz="1400" b="1">
                <a:solidFill>
                  <a:schemeClr val="tx1"/>
                </a:solidFill>
                <a:latin typeface="Sora" pitchFamily="2" charset="0"/>
                <a:ea typeface="Roboto" panose="02000000000000000000" pitchFamily="2" charset="0"/>
              </a:rPr>
              <a:t>Car shops</a:t>
            </a:r>
            <a:endParaRPr lang="he-IL" sz="1400" b="1">
              <a:solidFill>
                <a:schemeClr val="tx1"/>
              </a:solidFill>
              <a:latin typeface="Sora" pitchFamily="2" charset="0"/>
              <a:ea typeface="Roboto" panose="02000000000000000000" pitchFamily="2" charset="0"/>
            </a:endParaRP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495BA6EF-614C-48DB-A568-9C9CF8566560}"/>
              </a:ext>
            </a:extLst>
          </p:cNvPr>
          <p:cNvSpPr txBox="1"/>
          <p:nvPr/>
        </p:nvSpPr>
        <p:spPr>
          <a:xfrm>
            <a:off x="6520868" y="4721634"/>
            <a:ext cx="4213289" cy="711733"/>
          </a:xfrm>
          <a:prstGeom prst="rect">
            <a:avLst/>
          </a:prstGeom>
          <a:noFill/>
        </p:spPr>
        <p:txBody>
          <a:bodyPr wrap="square" rtlCol="1" anchor="ctr">
            <a:spAutoFit/>
          </a:bodyPr>
          <a:lstStyle>
            <a:defPPr>
              <a:defRPr lang="he-IL"/>
            </a:defPPr>
            <a:lvl1pPr rtl="1">
              <a:defRPr>
                <a:solidFill>
                  <a:schemeClr val="bg1">
                    <a:lumMod val="65000"/>
                  </a:schemeClr>
                </a:solidFill>
                <a:latin typeface="Secular One" panose="00000500000000000000" pitchFamily="2" charset="-79"/>
                <a:cs typeface="Secular One" panose="00000500000000000000" pitchFamily="2" charset="-79"/>
              </a:defRPr>
            </a:lvl1pPr>
          </a:lstStyle>
          <a:p>
            <a:pPr rtl="0">
              <a:lnSpc>
                <a:spcPct val="150000"/>
              </a:lnSpc>
            </a:pPr>
            <a:r>
              <a:rPr lang="en-US" sz="1400" b="1">
                <a:solidFill>
                  <a:schemeClr val="tx1"/>
                </a:solidFill>
                <a:latin typeface="Sora" pitchFamily="2" charset="0"/>
                <a:ea typeface="Roboto" panose="02000000000000000000" pitchFamily="2" charset="0"/>
              </a:rPr>
              <a:t>Asset sale – tires for sell</a:t>
            </a:r>
          </a:p>
          <a:p>
            <a:pPr rtl="0">
              <a:lnSpc>
                <a:spcPct val="150000"/>
              </a:lnSpc>
            </a:pPr>
            <a:r>
              <a:rPr lang="en-US" sz="1400" b="1">
                <a:solidFill>
                  <a:schemeClr val="tx1"/>
                </a:solidFill>
                <a:latin typeface="Sora" pitchFamily="2" charset="0"/>
                <a:ea typeface="Roboto" panose="02000000000000000000" pitchFamily="2" charset="0"/>
              </a:rPr>
              <a:t>Subscription fees  - connectivity app</a:t>
            </a:r>
            <a:endParaRPr lang="he-IL" sz="1400" b="1">
              <a:solidFill>
                <a:schemeClr val="tx1"/>
              </a:solidFill>
              <a:latin typeface="Sora" pitchFamily="2" charset="0"/>
              <a:ea typeface="Roboto" panose="02000000000000000000" pitchFamily="2" charset="0"/>
            </a:endParaRP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FE2E9785-84D0-40D3-8449-4BE5F3960B13}"/>
              </a:ext>
            </a:extLst>
          </p:cNvPr>
          <p:cNvSpPr txBox="1"/>
          <p:nvPr/>
        </p:nvSpPr>
        <p:spPr>
          <a:xfrm>
            <a:off x="4917684" y="1538077"/>
            <a:ext cx="2285101" cy="1676934"/>
          </a:xfrm>
          <a:prstGeom prst="rect">
            <a:avLst/>
          </a:prstGeom>
          <a:noFill/>
        </p:spPr>
        <p:txBody>
          <a:bodyPr wrap="square" rtlCol="1" anchor="ctr">
            <a:spAutoFit/>
          </a:bodyPr>
          <a:lstStyle>
            <a:defPPr>
              <a:defRPr lang="he-IL"/>
            </a:defPPr>
            <a:lvl1pPr rtl="1">
              <a:defRPr>
                <a:solidFill>
                  <a:schemeClr val="bg1">
                    <a:lumMod val="65000"/>
                  </a:schemeClr>
                </a:solidFill>
                <a:latin typeface="Secular One" panose="00000500000000000000" pitchFamily="2" charset="-79"/>
                <a:cs typeface="Secular One" panose="00000500000000000000" pitchFamily="2" charset="-79"/>
              </a:defRPr>
            </a:lvl1pPr>
          </a:lstStyle>
          <a:p>
            <a:pPr rtl="0">
              <a:lnSpc>
                <a:spcPct val="150000"/>
              </a:lnSpc>
            </a:pPr>
            <a:r>
              <a:rPr lang="en-US" sz="1400" b="1">
                <a:solidFill>
                  <a:schemeClr val="tx1"/>
                </a:solidFill>
                <a:latin typeface="Sora" pitchFamily="2" charset="0"/>
                <a:ea typeface="Roboto" panose="02000000000000000000" pitchFamily="2" charset="0"/>
              </a:rPr>
              <a:t>Less maintenance – money saving</a:t>
            </a:r>
          </a:p>
          <a:p>
            <a:pPr rtl="0">
              <a:lnSpc>
                <a:spcPct val="150000"/>
              </a:lnSpc>
            </a:pPr>
            <a:r>
              <a:rPr lang="en-US" sz="1400" b="1">
                <a:solidFill>
                  <a:schemeClr val="tx1"/>
                </a:solidFill>
                <a:latin typeface="Sora" pitchFamily="2" charset="0"/>
                <a:ea typeface="Roboto" panose="02000000000000000000" pitchFamily="2" charset="0"/>
              </a:rPr>
              <a:t>No flat tires</a:t>
            </a:r>
          </a:p>
          <a:p>
            <a:pPr rtl="0">
              <a:lnSpc>
                <a:spcPct val="150000"/>
              </a:lnSpc>
            </a:pPr>
            <a:r>
              <a:rPr lang="en-US" sz="1400" b="1">
                <a:solidFill>
                  <a:schemeClr val="tx1"/>
                </a:solidFill>
                <a:latin typeface="Sora" pitchFamily="2" charset="0"/>
                <a:ea typeface="Roboto" panose="02000000000000000000" pitchFamily="2" charset="0"/>
              </a:rPr>
              <a:t>Environment friendly </a:t>
            </a:r>
          </a:p>
          <a:p>
            <a:pPr rtl="0">
              <a:lnSpc>
                <a:spcPct val="150000"/>
              </a:lnSpc>
            </a:pPr>
            <a:r>
              <a:rPr lang="en-US" sz="1400" b="1">
                <a:solidFill>
                  <a:schemeClr val="tx1"/>
                </a:solidFill>
                <a:latin typeface="Sora" pitchFamily="2" charset="0"/>
                <a:ea typeface="Roboto" panose="02000000000000000000" pitchFamily="2" charset="0"/>
              </a:rPr>
              <a:t>Easy to repair </a:t>
            </a: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3F99B448-6C29-49CC-8D7B-EECC0081315A}"/>
              </a:ext>
            </a:extLst>
          </p:cNvPr>
          <p:cNvSpPr txBox="1"/>
          <p:nvPr/>
        </p:nvSpPr>
        <p:spPr>
          <a:xfrm>
            <a:off x="143133" y="4720031"/>
            <a:ext cx="2176937" cy="2004395"/>
          </a:xfrm>
          <a:prstGeom prst="rect">
            <a:avLst/>
          </a:prstGeom>
          <a:noFill/>
        </p:spPr>
        <p:txBody>
          <a:bodyPr wrap="square" rtlCol="1" anchor="ctr">
            <a:spAutoFit/>
          </a:bodyPr>
          <a:lstStyle>
            <a:defPPr>
              <a:defRPr lang="he-IL"/>
            </a:defPPr>
            <a:lvl1pPr rtl="1">
              <a:defRPr>
                <a:solidFill>
                  <a:schemeClr val="bg1">
                    <a:lumMod val="65000"/>
                  </a:schemeClr>
                </a:solidFill>
                <a:latin typeface="Secular One" panose="00000500000000000000" pitchFamily="2" charset="-79"/>
                <a:cs typeface="Secular One" panose="00000500000000000000" pitchFamily="2" charset="-79"/>
              </a:defRPr>
            </a:lvl1pPr>
          </a:lstStyle>
          <a:p>
            <a:pPr rtl="0">
              <a:lnSpc>
                <a:spcPct val="150000"/>
              </a:lnSpc>
            </a:pPr>
            <a:r>
              <a:rPr lang="en-US" sz="1400" b="1">
                <a:solidFill>
                  <a:schemeClr val="tx1"/>
                </a:solidFill>
                <a:latin typeface="Sora" pitchFamily="2" charset="0"/>
                <a:ea typeface="Roboto" panose="02000000000000000000" pitchFamily="2" charset="0"/>
              </a:rPr>
              <a:t>Research</a:t>
            </a:r>
          </a:p>
          <a:p>
            <a:pPr rtl="0">
              <a:lnSpc>
                <a:spcPct val="150000"/>
              </a:lnSpc>
            </a:pPr>
            <a:r>
              <a:rPr lang="en-US" sz="1400" b="1">
                <a:solidFill>
                  <a:schemeClr val="tx1"/>
                </a:solidFill>
                <a:latin typeface="Sora" pitchFamily="2" charset="0"/>
                <a:ea typeface="Roboto" panose="02000000000000000000" pitchFamily="2" charset="0"/>
              </a:rPr>
              <a:t>Brand awareness</a:t>
            </a:r>
          </a:p>
          <a:p>
            <a:pPr rtl="0">
              <a:lnSpc>
                <a:spcPct val="150000"/>
              </a:lnSpc>
            </a:pPr>
            <a:r>
              <a:rPr lang="en-US" sz="1400" b="1">
                <a:solidFill>
                  <a:schemeClr val="tx1"/>
                </a:solidFill>
                <a:latin typeface="Sora" pitchFamily="2" charset="0"/>
                <a:ea typeface="Roboto" panose="02000000000000000000" pitchFamily="2" charset="0"/>
              </a:rPr>
              <a:t>Legal and safety tests</a:t>
            </a:r>
          </a:p>
          <a:p>
            <a:pPr rtl="0">
              <a:lnSpc>
                <a:spcPct val="150000"/>
              </a:lnSpc>
            </a:pPr>
            <a:r>
              <a:rPr lang="en-US" sz="1400" b="1">
                <a:solidFill>
                  <a:schemeClr val="tx1"/>
                </a:solidFill>
                <a:latin typeface="Sora" pitchFamily="2" charset="0"/>
                <a:ea typeface="Roboto" panose="02000000000000000000" pitchFamily="2" charset="0"/>
              </a:rPr>
              <a:t>Raw material</a:t>
            </a:r>
          </a:p>
          <a:p>
            <a:pPr rtl="0">
              <a:lnSpc>
                <a:spcPct val="150000"/>
              </a:lnSpc>
            </a:pPr>
            <a:r>
              <a:rPr lang="en-US" sz="1400" b="1">
                <a:solidFill>
                  <a:schemeClr val="tx1"/>
                </a:solidFill>
                <a:latin typeface="Sora" pitchFamily="2" charset="0"/>
                <a:ea typeface="Roboto" panose="02000000000000000000" pitchFamily="2" charset="0"/>
              </a:rPr>
              <a:t>Manufacturing costs</a:t>
            </a:r>
          </a:p>
          <a:p>
            <a:pPr rtl="0">
              <a:lnSpc>
                <a:spcPct val="150000"/>
              </a:lnSpc>
            </a:pPr>
            <a:r>
              <a:rPr lang="en-US" sz="1400" b="1">
                <a:solidFill>
                  <a:schemeClr val="tx1"/>
                </a:solidFill>
                <a:latin typeface="Sora" pitchFamily="2" charset="0"/>
                <a:ea typeface="Roboto" panose="02000000000000000000" pitchFamily="2" charset="0"/>
              </a:rPr>
              <a:t>Human resources</a:t>
            </a:r>
            <a:endParaRPr lang="he-IL" sz="1400" b="1">
              <a:solidFill>
                <a:schemeClr val="tx1"/>
              </a:solidFill>
              <a:latin typeface="Sora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1289677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032E6FDB-4D79-4080-BC8D-6294AA0F7E7D}"/>
              </a:ext>
            </a:extLst>
          </p:cNvPr>
          <p:cNvGrpSpPr/>
          <p:nvPr/>
        </p:nvGrpSpPr>
        <p:grpSpPr>
          <a:xfrm>
            <a:off x="405628" y="2057400"/>
            <a:ext cx="2253996" cy="1943100"/>
            <a:chOff x="405628" y="2057400"/>
            <a:chExt cx="2253996" cy="1943100"/>
          </a:xfrm>
        </p:grpSpPr>
        <p:sp>
          <p:nvSpPr>
            <p:cNvPr id="3" name="Hexagon 2">
              <a:extLst>
                <a:ext uri="{FF2B5EF4-FFF2-40B4-BE49-F238E27FC236}">
                  <a16:creationId xmlns:a16="http://schemas.microsoft.com/office/drawing/2014/main" id="{F91700C7-A906-40E6-B5E2-9827B293C9F4}"/>
                </a:ext>
              </a:extLst>
            </p:cNvPr>
            <p:cNvSpPr/>
            <p:nvPr/>
          </p:nvSpPr>
          <p:spPr>
            <a:xfrm>
              <a:off x="405628" y="2057400"/>
              <a:ext cx="2253996" cy="1943100"/>
            </a:xfrm>
            <a:prstGeom prst="hexagon">
              <a:avLst/>
            </a:prstGeom>
            <a:solidFill>
              <a:srgbClr val="EF476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A92A0385-ABFE-420B-8419-1AF4A6B4DDB0}"/>
                </a:ext>
              </a:extLst>
            </p:cNvPr>
            <p:cNvSpPr txBox="1"/>
            <p:nvPr/>
          </p:nvSpPr>
          <p:spPr>
            <a:xfrm>
              <a:off x="1089825" y="2613452"/>
              <a:ext cx="947048" cy="830997"/>
            </a:xfrm>
            <a:prstGeom prst="rect">
              <a:avLst/>
            </a:prstGeom>
            <a:noFill/>
          </p:spPr>
          <p:txBody>
            <a:bodyPr wrap="square" rtlCol="1" anchor="ctr">
              <a:spAutoFit/>
            </a:bodyPr>
            <a:lstStyle>
              <a:defPPr>
                <a:defRPr lang="he-IL"/>
              </a:defPPr>
              <a:lvl1pPr rtl="1">
                <a:defRPr>
                  <a:solidFill>
                    <a:schemeClr val="bg1">
                      <a:lumMod val="65000"/>
                    </a:schemeClr>
                  </a:solidFill>
                  <a:latin typeface="Secular One" panose="00000500000000000000" pitchFamily="2" charset="-79"/>
                  <a:cs typeface="Secular One" panose="00000500000000000000" pitchFamily="2" charset="-79"/>
                </a:defRPr>
              </a:lvl1pPr>
            </a:lstStyle>
            <a:p>
              <a:pPr algn="ctr" rtl="0"/>
              <a:r>
                <a:rPr lang="en-US" sz="4800" b="1">
                  <a:solidFill>
                    <a:schemeClr val="bg1"/>
                  </a:solidFill>
                  <a:latin typeface="Sora" pitchFamily="2" charset="0"/>
                  <a:ea typeface="Roboto" panose="02000000000000000000" pitchFamily="2" charset="0"/>
                  <a:cs typeface="Sora" pitchFamily="2" charset="0"/>
                </a:rPr>
                <a:t>P</a:t>
              </a:r>
              <a:endParaRPr lang="he-IL" sz="4800" b="1">
                <a:solidFill>
                  <a:schemeClr val="bg1"/>
                </a:solidFill>
                <a:latin typeface="Sora" pitchFamily="2" charset="0"/>
                <a:ea typeface="Roboto" panose="02000000000000000000" pitchFamily="2" charset="0"/>
              </a:endParaRPr>
            </a:p>
          </p:txBody>
        </p:sp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305D3383-41A5-4457-A89E-BCE79666CE9A}"/>
              </a:ext>
            </a:extLst>
          </p:cNvPr>
          <p:cNvGrpSpPr/>
          <p:nvPr/>
        </p:nvGrpSpPr>
        <p:grpSpPr>
          <a:xfrm>
            <a:off x="2242743" y="3041143"/>
            <a:ext cx="2253996" cy="1943100"/>
            <a:chOff x="2242743" y="3041143"/>
            <a:chExt cx="2253996" cy="1943100"/>
          </a:xfrm>
        </p:grpSpPr>
        <p:sp>
          <p:nvSpPr>
            <p:cNvPr id="12" name="Hexagon 11">
              <a:extLst>
                <a:ext uri="{FF2B5EF4-FFF2-40B4-BE49-F238E27FC236}">
                  <a16:creationId xmlns:a16="http://schemas.microsoft.com/office/drawing/2014/main" id="{FDF62C53-1923-47F6-880B-3A2B9A8C876B}"/>
                </a:ext>
              </a:extLst>
            </p:cNvPr>
            <p:cNvSpPr/>
            <p:nvPr/>
          </p:nvSpPr>
          <p:spPr>
            <a:xfrm>
              <a:off x="2242743" y="3041143"/>
              <a:ext cx="2253996" cy="1943100"/>
            </a:xfrm>
            <a:prstGeom prst="hexagon">
              <a:avLst/>
            </a:prstGeom>
            <a:solidFill>
              <a:srgbClr val="FFD16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75EEFE72-9D41-4D9A-8552-2D2D555663CD}"/>
                </a:ext>
              </a:extLst>
            </p:cNvPr>
            <p:cNvSpPr txBox="1"/>
            <p:nvPr/>
          </p:nvSpPr>
          <p:spPr>
            <a:xfrm>
              <a:off x="2908403" y="3673394"/>
              <a:ext cx="947048" cy="830997"/>
            </a:xfrm>
            <a:prstGeom prst="rect">
              <a:avLst/>
            </a:prstGeom>
            <a:noFill/>
          </p:spPr>
          <p:txBody>
            <a:bodyPr wrap="square" rtlCol="1" anchor="ctr">
              <a:spAutoFit/>
            </a:bodyPr>
            <a:lstStyle>
              <a:defPPr>
                <a:defRPr lang="he-IL"/>
              </a:defPPr>
              <a:lvl1pPr rtl="1">
                <a:defRPr>
                  <a:solidFill>
                    <a:schemeClr val="bg1">
                      <a:lumMod val="65000"/>
                    </a:schemeClr>
                  </a:solidFill>
                  <a:latin typeface="Secular One" panose="00000500000000000000" pitchFamily="2" charset="-79"/>
                  <a:cs typeface="Secular One" panose="00000500000000000000" pitchFamily="2" charset="-79"/>
                </a:defRPr>
              </a:lvl1pPr>
            </a:lstStyle>
            <a:p>
              <a:pPr algn="ctr" rtl="0"/>
              <a:r>
                <a:rPr lang="en-US" sz="4800" b="1">
                  <a:solidFill>
                    <a:schemeClr val="bg1"/>
                  </a:solidFill>
                  <a:latin typeface="Sora" pitchFamily="2" charset="0"/>
                  <a:ea typeface="Roboto" panose="02000000000000000000" pitchFamily="2" charset="0"/>
                  <a:cs typeface="Sora" pitchFamily="2" charset="0"/>
                </a:rPr>
                <a:t>E</a:t>
              </a:r>
              <a:endParaRPr lang="he-IL" sz="4800" b="1">
                <a:solidFill>
                  <a:schemeClr val="bg1"/>
                </a:solidFill>
                <a:latin typeface="Sora" pitchFamily="2" charset="0"/>
                <a:ea typeface="Roboto" panose="02000000000000000000" pitchFamily="2" charset="0"/>
              </a:endParaRPr>
            </a:p>
          </p:txBody>
        </p:sp>
      </p:grpSp>
      <p:grpSp>
        <p:nvGrpSpPr>
          <p:cNvPr id="5" name="Group 4">
            <a:extLst>
              <a:ext uri="{FF2B5EF4-FFF2-40B4-BE49-F238E27FC236}">
                <a16:creationId xmlns:a16="http://schemas.microsoft.com/office/drawing/2014/main" id="{D8D9E8AA-B422-4C21-AA8C-C7C9721BE158}"/>
              </a:ext>
            </a:extLst>
          </p:cNvPr>
          <p:cNvGrpSpPr/>
          <p:nvPr/>
        </p:nvGrpSpPr>
        <p:grpSpPr>
          <a:xfrm>
            <a:off x="4079858" y="2057400"/>
            <a:ext cx="2253996" cy="1943100"/>
            <a:chOff x="4079858" y="2057400"/>
            <a:chExt cx="2253996" cy="1943100"/>
          </a:xfrm>
        </p:grpSpPr>
        <p:sp>
          <p:nvSpPr>
            <p:cNvPr id="13" name="Hexagon 12">
              <a:extLst>
                <a:ext uri="{FF2B5EF4-FFF2-40B4-BE49-F238E27FC236}">
                  <a16:creationId xmlns:a16="http://schemas.microsoft.com/office/drawing/2014/main" id="{83803306-C843-4EEB-B9C3-55E69A85AD5C}"/>
                </a:ext>
              </a:extLst>
            </p:cNvPr>
            <p:cNvSpPr/>
            <p:nvPr/>
          </p:nvSpPr>
          <p:spPr>
            <a:xfrm>
              <a:off x="4079858" y="2057400"/>
              <a:ext cx="2253996" cy="1943100"/>
            </a:xfrm>
            <a:prstGeom prst="hexagon">
              <a:avLst/>
            </a:prstGeom>
            <a:solidFill>
              <a:srgbClr val="06D6A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55EA8D42-7651-42B7-A2E3-6EA606FFCF2E}"/>
                </a:ext>
              </a:extLst>
            </p:cNvPr>
            <p:cNvSpPr txBox="1"/>
            <p:nvPr/>
          </p:nvSpPr>
          <p:spPr>
            <a:xfrm>
              <a:off x="4748694" y="2613451"/>
              <a:ext cx="947048" cy="830997"/>
            </a:xfrm>
            <a:prstGeom prst="rect">
              <a:avLst/>
            </a:prstGeom>
            <a:noFill/>
          </p:spPr>
          <p:txBody>
            <a:bodyPr wrap="square" rtlCol="1" anchor="ctr">
              <a:spAutoFit/>
            </a:bodyPr>
            <a:lstStyle>
              <a:defPPr>
                <a:defRPr lang="he-IL"/>
              </a:defPPr>
              <a:lvl1pPr rtl="1">
                <a:defRPr>
                  <a:solidFill>
                    <a:schemeClr val="bg1">
                      <a:lumMod val="65000"/>
                    </a:schemeClr>
                  </a:solidFill>
                  <a:latin typeface="Secular One" panose="00000500000000000000" pitchFamily="2" charset="-79"/>
                  <a:cs typeface="Secular One" panose="00000500000000000000" pitchFamily="2" charset="-79"/>
                </a:defRPr>
              </a:lvl1pPr>
            </a:lstStyle>
            <a:p>
              <a:pPr algn="ctr" rtl="0"/>
              <a:r>
                <a:rPr lang="en-US" sz="4800" b="1">
                  <a:solidFill>
                    <a:schemeClr val="bg1"/>
                  </a:solidFill>
                  <a:latin typeface="Sora" pitchFamily="2" charset="0"/>
                  <a:ea typeface="Roboto" panose="02000000000000000000" pitchFamily="2" charset="0"/>
                  <a:cs typeface="Sora" pitchFamily="2" charset="0"/>
                </a:rPr>
                <a:t>S</a:t>
              </a:r>
              <a:endParaRPr lang="he-IL" sz="4800" b="1">
                <a:solidFill>
                  <a:schemeClr val="bg1"/>
                </a:solidFill>
                <a:latin typeface="Sora" pitchFamily="2" charset="0"/>
                <a:ea typeface="Roboto" panose="02000000000000000000" pitchFamily="2" charset="0"/>
              </a:endParaRPr>
            </a:p>
          </p:txBody>
        </p:sp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9CE31E71-1E24-4A2A-84F7-D8B92E92C125}"/>
              </a:ext>
            </a:extLst>
          </p:cNvPr>
          <p:cNvGrpSpPr/>
          <p:nvPr/>
        </p:nvGrpSpPr>
        <p:grpSpPr>
          <a:xfrm>
            <a:off x="7754088" y="2057400"/>
            <a:ext cx="2253996" cy="1943100"/>
            <a:chOff x="7754088" y="2057400"/>
            <a:chExt cx="2253996" cy="1943100"/>
          </a:xfrm>
        </p:grpSpPr>
        <p:sp>
          <p:nvSpPr>
            <p:cNvPr id="15" name="Hexagon 14">
              <a:extLst>
                <a:ext uri="{FF2B5EF4-FFF2-40B4-BE49-F238E27FC236}">
                  <a16:creationId xmlns:a16="http://schemas.microsoft.com/office/drawing/2014/main" id="{2DA35411-F213-4C1C-9188-2D2C78213593}"/>
                </a:ext>
              </a:extLst>
            </p:cNvPr>
            <p:cNvSpPr/>
            <p:nvPr/>
          </p:nvSpPr>
          <p:spPr>
            <a:xfrm>
              <a:off x="7754088" y="2057400"/>
              <a:ext cx="2253996" cy="1943100"/>
            </a:xfrm>
            <a:prstGeom prst="hexagon">
              <a:avLst/>
            </a:prstGeom>
            <a:solidFill>
              <a:srgbClr val="F15A3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89AB16AF-9C61-493B-94E2-F6E53DB17C90}"/>
                </a:ext>
              </a:extLst>
            </p:cNvPr>
            <p:cNvSpPr txBox="1"/>
            <p:nvPr/>
          </p:nvSpPr>
          <p:spPr>
            <a:xfrm>
              <a:off x="8454678" y="2609849"/>
              <a:ext cx="947048" cy="830997"/>
            </a:xfrm>
            <a:prstGeom prst="rect">
              <a:avLst/>
            </a:prstGeom>
            <a:noFill/>
          </p:spPr>
          <p:txBody>
            <a:bodyPr wrap="square" rtlCol="1" anchor="ctr">
              <a:spAutoFit/>
            </a:bodyPr>
            <a:lstStyle>
              <a:defPPr>
                <a:defRPr lang="he-IL"/>
              </a:defPPr>
              <a:lvl1pPr rtl="1">
                <a:defRPr>
                  <a:solidFill>
                    <a:schemeClr val="bg1">
                      <a:lumMod val="65000"/>
                    </a:schemeClr>
                  </a:solidFill>
                  <a:latin typeface="Secular One" panose="00000500000000000000" pitchFamily="2" charset="-79"/>
                  <a:cs typeface="Secular One" panose="00000500000000000000" pitchFamily="2" charset="-79"/>
                </a:defRPr>
              </a:lvl1pPr>
            </a:lstStyle>
            <a:p>
              <a:pPr algn="ctr" rtl="0"/>
              <a:r>
                <a:rPr lang="en-US" sz="4800" b="1">
                  <a:solidFill>
                    <a:schemeClr val="bg1"/>
                  </a:solidFill>
                  <a:latin typeface="Sora" pitchFamily="2" charset="0"/>
                  <a:ea typeface="Roboto" panose="02000000000000000000" pitchFamily="2" charset="0"/>
                  <a:cs typeface="Sora" pitchFamily="2" charset="0"/>
                </a:rPr>
                <a:t>E</a:t>
              </a:r>
              <a:endParaRPr lang="he-IL" sz="4800" b="1">
                <a:solidFill>
                  <a:schemeClr val="bg1"/>
                </a:solidFill>
                <a:latin typeface="Sora" pitchFamily="2" charset="0"/>
                <a:ea typeface="Roboto" panose="02000000000000000000" pitchFamily="2" charset="0"/>
              </a:endParaRPr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E6B900CC-D910-440D-B3DA-51A10B6808A6}"/>
              </a:ext>
            </a:extLst>
          </p:cNvPr>
          <p:cNvGrpSpPr/>
          <p:nvPr/>
        </p:nvGrpSpPr>
        <p:grpSpPr>
          <a:xfrm>
            <a:off x="5916973" y="3041143"/>
            <a:ext cx="2253996" cy="1943100"/>
            <a:chOff x="5916973" y="3041143"/>
            <a:chExt cx="2253996" cy="1943100"/>
          </a:xfrm>
        </p:grpSpPr>
        <p:sp>
          <p:nvSpPr>
            <p:cNvPr id="14" name="Hexagon 13">
              <a:extLst>
                <a:ext uri="{FF2B5EF4-FFF2-40B4-BE49-F238E27FC236}">
                  <a16:creationId xmlns:a16="http://schemas.microsoft.com/office/drawing/2014/main" id="{2B366FDE-00CA-4FD3-B64F-6D0C901CAA22}"/>
                </a:ext>
              </a:extLst>
            </p:cNvPr>
            <p:cNvSpPr/>
            <p:nvPr/>
          </p:nvSpPr>
          <p:spPr>
            <a:xfrm>
              <a:off x="5916973" y="3041143"/>
              <a:ext cx="2253996" cy="1943100"/>
            </a:xfrm>
            <a:prstGeom prst="hexagon">
              <a:avLst/>
            </a:prstGeom>
            <a:solidFill>
              <a:srgbClr val="118AB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E42BF001-9F91-49EA-B543-C693816DB43D}"/>
                </a:ext>
              </a:extLst>
            </p:cNvPr>
            <p:cNvSpPr txBox="1"/>
            <p:nvPr/>
          </p:nvSpPr>
          <p:spPr>
            <a:xfrm>
              <a:off x="6570447" y="3673394"/>
              <a:ext cx="947048" cy="830997"/>
            </a:xfrm>
            <a:prstGeom prst="rect">
              <a:avLst/>
            </a:prstGeom>
            <a:noFill/>
          </p:spPr>
          <p:txBody>
            <a:bodyPr wrap="square" rtlCol="1" anchor="ctr">
              <a:spAutoFit/>
            </a:bodyPr>
            <a:lstStyle>
              <a:defPPr>
                <a:defRPr lang="he-IL"/>
              </a:defPPr>
              <a:lvl1pPr rtl="1">
                <a:defRPr>
                  <a:solidFill>
                    <a:schemeClr val="bg1">
                      <a:lumMod val="65000"/>
                    </a:schemeClr>
                  </a:solidFill>
                  <a:latin typeface="Secular One" panose="00000500000000000000" pitchFamily="2" charset="-79"/>
                  <a:cs typeface="Secular One" panose="00000500000000000000" pitchFamily="2" charset="-79"/>
                </a:defRPr>
              </a:lvl1pPr>
            </a:lstStyle>
            <a:p>
              <a:pPr algn="ctr" rtl="0"/>
              <a:r>
                <a:rPr lang="en-US" sz="4800" b="1">
                  <a:solidFill>
                    <a:schemeClr val="bg1"/>
                  </a:solidFill>
                  <a:latin typeface="Sora" pitchFamily="2" charset="0"/>
                  <a:ea typeface="Roboto" panose="02000000000000000000" pitchFamily="2" charset="0"/>
                  <a:cs typeface="Sora" pitchFamily="2" charset="0"/>
                </a:rPr>
                <a:t>T</a:t>
              </a:r>
              <a:endParaRPr lang="he-IL" sz="4800" b="1">
                <a:solidFill>
                  <a:schemeClr val="bg1"/>
                </a:solidFill>
                <a:latin typeface="Sora" pitchFamily="2" charset="0"/>
                <a:ea typeface="Roboto" panose="02000000000000000000" pitchFamily="2" charset="0"/>
              </a:endParaRPr>
            </a:p>
          </p:txBody>
        </p:sp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8881A937-BB0F-4E3F-BC85-25FF8C7186BD}"/>
              </a:ext>
            </a:extLst>
          </p:cNvPr>
          <p:cNvGrpSpPr/>
          <p:nvPr/>
        </p:nvGrpSpPr>
        <p:grpSpPr>
          <a:xfrm>
            <a:off x="9591202" y="3041143"/>
            <a:ext cx="2253996" cy="1943100"/>
            <a:chOff x="9591202" y="3041143"/>
            <a:chExt cx="2253996" cy="1943100"/>
          </a:xfrm>
        </p:grpSpPr>
        <p:sp>
          <p:nvSpPr>
            <p:cNvPr id="16" name="Hexagon 15">
              <a:extLst>
                <a:ext uri="{FF2B5EF4-FFF2-40B4-BE49-F238E27FC236}">
                  <a16:creationId xmlns:a16="http://schemas.microsoft.com/office/drawing/2014/main" id="{B0B32127-CEED-4F2C-A7A2-1811F8CCFE81}"/>
                </a:ext>
              </a:extLst>
            </p:cNvPr>
            <p:cNvSpPr/>
            <p:nvPr/>
          </p:nvSpPr>
          <p:spPr>
            <a:xfrm>
              <a:off x="9591202" y="3041143"/>
              <a:ext cx="2253996" cy="1943100"/>
            </a:xfrm>
            <a:prstGeom prst="hexagon">
              <a:avLst/>
            </a:prstGeom>
            <a:solidFill>
              <a:srgbClr val="073B4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CBB85FB3-8135-48C0-8EFF-1D54BA0AB6E6}"/>
                </a:ext>
              </a:extLst>
            </p:cNvPr>
            <p:cNvSpPr txBox="1"/>
            <p:nvPr/>
          </p:nvSpPr>
          <p:spPr>
            <a:xfrm>
              <a:off x="10302399" y="3597194"/>
              <a:ext cx="947048" cy="830997"/>
            </a:xfrm>
            <a:prstGeom prst="rect">
              <a:avLst/>
            </a:prstGeom>
            <a:noFill/>
          </p:spPr>
          <p:txBody>
            <a:bodyPr wrap="square" rtlCol="1" anchor="ctr">
              <a:spAutoFit/>
            </a:bodyPr>
            <a:lstStyle>
              <a:defPPr>
                <a:defRPr lang="he-IL"/>
              </a:defPPr>
              <a:lvl1pPr rtl="1">
                <a:defRPr>
                  <a:solidFill>
                    <a:schemeClr val="bg1">
                      <a:lumMod val="65000"/>
                    </a:schemeClr>
                  </a:solidFill>
                  <a:latin typeface="Secular One" panose="00000500000000000000" pitchFamily="2" charset="-79"/>
                  <a:cs typeface="Secular One" panose="00000500000000000000" pitchFamily="2" charset="-79"/>
                </a:defRPr>
              </a:lvl1pPr>
            </a:lstStyle>
            <a:p>
              <a:pPr algn="ctr" rtl="0"/>
              <a:r>
                <a:rPr lang="en-US" sz="4800" b="1">
                  <a:solidFill>
                    <a:schemeClr val="bg1"/>
                  </a:solidFill>
                  <a:latin typeface="Sora" pitchFamily="2" charset="0"/>
                  <a:ea typeface="Roboto" panose="02000000000000000000" pitchFamily="2" charset="0"/>
                  <a:cs typeface="Sora" pitchFamily="2" charset="0"/>
                </a:rPr>
                <a:t>L</a:t>
              </a:r>
              <a:endParaRPr lang="he-IL" sz="4800" b="1">
                <a:solidFill>
                  <a:schemeClr val="bg1"/>
                </a:solidFill>
                <a:latin typeface="Sora" pitchFamily="2" charset="0"/>
                <a:ea typeface="Roboto" panose="02000000000000000000" pitchFamily="2" charset="0"/>
              </a:endParaRPr>
            </a:p>
          </p:txBody>
        </p:sp>
      </p:grpSp>
      <p:sp>
        <p:nvSpPr>
          <p:cNvPr id="28" name="Rectangle 27">
            <a:extLst>
              <a:ext uri="{FF2B5EF4-FFF2-40B4-BE49-F238E27FC236}">
                <a16:creationId xmlns:a16="http://schemas.microsoft.com/office/drawing/2014/main" id="{92D9EAF4-0605-4665-B5BC-3AEBDDCAC9F8}"/>
              </a:ext>
            </a:extLst>
          </p:cNvPr>
          <p:cNvSpPr/>
          <p:nvPr/>
        </p:nvSpPr>
        <p:spPr>
          <a:xfrm>
            <a:off x="0" y="-15404"/>
            <a:ext cx="12192000" cy="993811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29" name="Rectangle: Rounded Corners 28">
            <a:extLst>
              <a:ext uri="{FF2B5EF4-FFF2-40B4-BE49-F238E27FC236}">
                <a16:creationId xmlns:a16="http://schemas.microsoft.com/office/drawing/2014/main" id="{043BA2F2-3CC5-4DBA-AE7E-A870ED60B395}"/>
              </a:ext>
            </a:extLst>
          </p:cNvPr>
          <p:cNvSpPr/>
          <p:nvPr/>
        </p:nvSpPr>
        <p:spPr>
          <a:xfrm>
            <a:off x="10248455" y="35675"/>
            <a:ext cx="1828798" cy="861448"/>
          </a:xfrm>
          <a:prstGeom prst="roundRect">
            <a:avLst/>
          </a:prstGeom>
          <a:solidFill>
            <a:srgbClr val="52CBB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50BC39E9-4E35-4414-B0C0-D0A798B84C82}"/>
              </a:ext>
            </a:extLst>
          </p:cNvPr>
          <p:cNvSpPr txBox="1"/>
          <p:nvPr/>
        </p:nvSpPr>
        <p:spPr>
          <a:xfrm>
            <a:off x="1433971" y="296834"/>
            <a:ext cx="1365378" cy="369332"/>
          </a:xfrm>
          <a:prstGeom prst="rect">
            <a:avLst/>
          </a:prstGeom>
          <a:noFill/>
        </p:spPr>
        <p:txBody>
          <a:bodyPr wrap="square" rtlCol="1" anchor="ctr">
            <a:spAutoFit/>
          </a:bodyPr>
          <a:lstStyle>
            <a:defPPr>
              <a:defRPr lang="he-IL"/>
            </a:defPPr>
            <a:lvl1pPr rtl="1">
              <a:defRPr>
                <a:solidFill>
                  <a:schemeClr val="bg1">
                    <a:lumMod val="65000"/>
                  </a:schemeClr>
                </a:solidFill>
                <a:latin typeface="Secular One" panose="00000500000000000000" pitchFamily="2" charset="-79"/>
                <a:cs typeface="Secular One" panose="00000500000000000000" pitchFamily="2" charset="-79"/>
              </a:defRPr>
            </a:lvl1pPr>
          </a:lstStyle>
          <a:p>
            <a:r>
              <a:rPr lang="en-US"/>
              <a:t>Disruptive</a:t>
            </a:r>
            <a:r>
              <a:rPr lang="he-IL"/>
              <a:t> 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30AA7EBF-5272-4337-90DC-5D3A9988E5A0}"/>
              </a:ext>
            </a:extLst>
          </p:cNvPr>
          <p:cNvSpPr txBox="1"/>
          <p:nvPr/>
        </p:nvSpPr>
        <p:spPr>
          <a:xfrm>
            <a:off x="3369720" y="296834"/>
            <a:ext cx="2012273" cy="369332"/>
          </a:xfrm>
          <a:prstGeom prst="rect">
            <a:avLst/>
          </a:prstGeom>
          <a:noFill/>
        </p:spPr>
        <p:txBody>
          <a:bodyPr wrap="square" rtlCol="1" anchor="ctr">
            <a:spAutoFit/>
          </a:bodyPr>
          <a:lstStyle>
            <a:defPPr>
              <a:defRPr lang="he-IL"/>
            </a:defPPr>
            <a:lvl1pPr>
              <a:defRPr>
                <a:solidFill>
                  <a:schemeClr val="bg1">
                    <a:lumMod val="65000"/>
                  </a:schemeClr>
                </a:solidFill>
                <a:latin typeface="Secular One" panose="00000500000000000000" pitchFamily="2" charset="-79"/>
                <a:cs typeface="Secular One" panose="00000500000000000000" pitchFamily="2" charset="-79"/>
              </a:defRPr>
            </a:lvl1pPr>
          </a:lstStyle>
          <a:p>
            <a:r>
              <a:rPr lang="en-US"/>
              <a:t>Strategic Canvas</a:t>
            </a:r>
            <a:endParaRPr lang="he-IL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E6091C57-AE23-49AC-883F-5F350822BF9E}"/>
              </a:ext>
            </a:extLst>
          </p:cNvPr>
          <p:cNvSpPr txBox="1"/>
          <p:nvPr/>
        </p:nvSpPr>
        <p:spPr>
          <a:xfrm>
            <a:off x="5952364" y="296834"/>
            <a:ext cx="1271964" cy="369332"/>
          </a:xfrm>
          <a:prstGeom prst="rect">
            <a:avLst/>
          </a:prstGeom>
          <a:noFill/>
        </p:spPr>
        <p:txBody>
          <a:bodyPr wrap="square" rtlCol="1" anchor="ctr">
            <a:spAutoFit/>
          </a:bodyPr>
          <a:lstStyle>
            <a:defPPr>
              <a:defRPr lang="he-IL"/>
            </a:defPPr>
            <a:lvl1pPr>
              <a:defRPr>
                <a:solidFill>
                  <a:schemeClr val="bg1">
                    <a:lumMod val="65000"/>
                  </a:schemeClr>
                </a:solidFill>
                <a:latin typeface="Secular One" panose="00000500000000000000" pitchFamily="2" charset="-79"/>
                <a:cs typeface="Secular One" panose="00000500000000000000" pitchFamily="2" charset="-79"/>
              </a:defRPr>
            </a:lvl1pPr>
          </a:lstStyle>
          <a:p>
            <a:r>
              <a:rPr lang="en-US"/>
              <a:t>Six Paths</a:t>
            </a:r>
            <a:endParaRPr lang="he-IL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2786F184-0A42-4444-A1A8-7C3588EF3495}"/>
              </a:ext>
            </a:extLst>
          </p:cNvPr>
          <p:cNvSpPr txBox="1"/>
          <p:nvPr/>
        </p:nvSpPr>
        <p:spPr>
          <a:xfrm>
            <a:off x="7794699" y="296834"/>
            <a:ext cx="1955799" cy="369332"/>
          </a:xfrm>
          <a:prstGeom prst="rect">
            <a:avLst/>
          </a:prstGeom>
          <a:noFill/>
        </p:spPr>
        <p:txBody>
          <a:bodyPr wrap="square" rtlCol="1" anchor="ctr">
            <a:spAutoFit/>
          </a:bodyPr>
          <a:lstStyle>
            <a:defPPr>
              <a:defRPr lang="he-IL"/>
            </a:defPPr>
            <a:lvl1pPr>
              <a:defRPr>
                <a:solidFill>
                  <a:schemeClr val="bg1">
                    <a:lumMod val="65000"/>
                  </a:schemeClr>
                </a:solidFill>
                <a:latin typeface="Secular One" panose="00000500000000000000" pitchFamily="2" charset="-79"/>
                <a:cs typeface="Secular One" panose="00000500000000000000" pitchFamily="2" charset="-79"/>
              </a:defRPr>
            </a:lvl1pPr>
          </a:lstStyle>
          <a:p>
            <a:r>
              <a:rPr lang="en-US"/>
              <a:t>Business Canvas</a:t>
            </a:r>
            <a:endParaRPr lang="he-IL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D8F01C4B-E4F8-47C7-8F30-249A3F085B95}"/>
              </a:ext>
            </a:extLst>
          </p:cNvPr>
          <p:cNvSpPr txBox="1"/>
          <p:nvPr/>
        </p:nvSpPr>
        <p:spPr>
          <a:xfrm>
            <a:off x="10320867" y="158335"/>
            <a:ext cx="1813410" cy="646331"/>
          </a:xfrm>
          <a:prstGeom prst="rect">
            <a:avLst/>
          </a:prstGeom>
          <a:noFill/>
        </p:spPr>
        <p:txBody>
          <a:bodyPr wrap="square" rtlCol="1" anchor="ctr">
            <a:spAutoFit/>
          </a:bodyPr>
          <a:lstStyle>
            <a:defPPr>
              <a:defRPr lang="he-IL"/>
            </a:defPPr>
            <a:lvl1pPr rtl="1">
              <a:defRPr sz="3200">
                <a:solidFill>
                  <a:schemeClr val="bg1"/>
                </a:solidFill>
                <a:latin typeface="Secular One" panose="00000500000000000000" pitchFamily="2" charset="-79"/>
                <a:cs typeface="Secular One" panose="00000500000000000000" pitchFamily="2" charset="-79"/>
              </a:defRPr>
            </a:lvl1pPr>
          </a:lstStyle>
          <a:p>
            <a:r>
              <a:rPr lang="en-US" sz="3600"/>
              <a:t>PESTEL</a:t>
            </a:r>
            <a:endParaRPr lang="he-IL" sz="3600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DA5171B1-4C8E-4E91-A06A-E2235A14BD92}"/>
              </a:ext>
            </a:extLst>
          </p:cNvPr>
          <p:cNvSpPr txBox="1"/>
          <p:nvPr/>
        </p:nvSpPr>
        <p:spPr>
          <a:xfrm>
            <a:off x="215128" y="308276"/>
            <a:ext cx="648472" cy="369332"/>
          </a:xfrm>
          <a:prstGeom prst="rect">
            <a:avLst/>
          </a:prstGeom>
          <a:noFill/>
        </p:spPr>
        <p:txBody>
          <a:bodyPr wrap="square" rtlCol="1" anchor="ctr">
            <a:spAutoFit/>
          </a:bodyPr>
          <a:lstStyle>
            <a:defPPr>
              <a:defRPr lang="he-IL"/>
            </a:defPPr>
            <a:lvl1pPr algn="r" rtl="1">
              <a:defRPr>
                <a:solidFill>
                  <a:schemeClr val="bg1">
                    <a:lumMod val="65000"/>
                  </a:schemeClr>
                </a:solidFill>
                <a:latin typeface="Secular One" panose="00000500000000000000" pitchFamily="2" charset="-79"/>
                <a:cs typeface="Secular One" panose="00000500000000000000" pitchFamily="2" charset="-79"/>
              </a:defRPr>
            </a:lvl1pPr>
          </a:lstStyle>
          <a:p>
            <a:pPr algn="l"/>
            <a:r>
              <a:rPr lang="en-US"/>
              <a:t>Idea</a:t>
            </a:r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67737277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>
            <a:extLst>
              <a:ext uri="{FF2B5EF4-FFF2-40B4-BE49-F238E27FC236}">
                <a16:creationId xmlns:a16="http://schemas.microsoft.com/office/drawing/2014/main" id="{5B5CFBCE-EBB9-4BF0-BBEF-B321A473AF56}"/>
              </a:ext>
            </a:extLst>
          </p:cNvPr>
          <p:cNvGrpSpPr/>
          <p:nvPr/>
        </p:nvGrpSpPr>
        <p:grpSpPr>
          <a:xfrm>
            <a:off x="2273466" y="1274407"/>
            <a:ext cx="2253996" cy="1943100"/>
            <a:chOff x="2273466" y="1274407"/>
            <a:chExt cx="2253996" cy="1943100"/>
          </a:xfrm>
        </p:grpSpPr>
        <p:sp>
          <p:nvSpPr>
            <p:cNvPr id="12" name="Hexagon 11">
              <a:extLst>
                <a:ext uri="{FF2B5EF4-FFF2-40B4-BE49-F238E27FC236}">
                  <a16:creationId xmlns:a16="http://schemas.microsoft.com/office/drawing/2014/main" id="{FDF62C53-1923-47F6-880B-3A2B9A8C876B}"/>
                </a:ext>
              </a:extLst>
            </p:cNvPr>
            <p:cNvSpPr/>
            <p:nvPr/>
          </p:nvSpPr>
          <p:spPr>
            <a:xfrm>
              <a:off x="2273466" y="1274407"/>
              <a:ext cx="2253996" cy="1943100"/>
            </a:xfrm>
            <a:prstGeom prst="hexagon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75EEFE72-9D41-4D9A-8552-2D2D555663CD}"/>
                </a:ext>
              </a:extLst>
            </p:cNvPr>
            <p:cNvSpPr txBox="1"/>
            <p:nvPr/>
          </p:nvSpPr>
          <p:spPr>
            <a:xfrm>
              <a:off x="2939126" y="1906658"/>
              <a:ext cx="947048" cy="830997"/>
            </a:xfrm>
            <a:prstGeom prst="rect">
              <a:avLst/>
            </a:prstGeom>
            <a:noFill/>
          </p:spPr>
          <p:txBody>
            <a:bodyPr wrap="square" rtlCol="1" anchor="ctr">
              <a:spAutoFit/>
            </a:bodyPr>
            <a:lstStyle>
              <a:defPPr>
                <a:defRPr lang="he-IL"/>
              </a:defPPr>
              <a:lvl1pPr rtl="1">
                <a:defRPr>
                  <a:solidFill>
                    <a:schemeClr val="bg1">
                      <a:lumMod val="65000"/>
                    </a:schemeClr>
                  </a:solidFill>
                  <a:latin typeface="Secular One" panose="00000500000000000000" pitchFamily="2" charset="-79"/>
                  <a:cs typeface="Secular One" panose="00000500000000000000" pitchFamily="2" charset="-79"/>
                </a:defRPr>
              </a:lvl1pPr>
            </a:lstStyle>
            <a:p>
              <a:pPr algn="ctr" rtl="0"/>
              <a:r>
                <a:rPr lang="en-US" sz="4800" b="1">
                  <a:solidFill>
                    <a:schemeClr val="bg1"/>
                  </a:solidFill>
                  <a:latin typeface="Sora" pitchFamily="2" charset="0"/>
                  <a:ea typeface="Roboto" panose="02000000000000000000" pitchFamily="2" charset="0"/>
                  <a:cs typeface="Sora" pitchFamily="2" charset="0"/>
                </a:rPr>
                <a:t>E</a:t>
              </a:r>
              <a:endParaRPr lang="he-IL" sz="4800" b="1">
                <a:solidFill>
                  <a:schemeClr val="bg1"/>
                </a:solidFill>
                <a:latin typeface="Sora" pitchFamily="2" charset="0"/>
                <a:ea typeface="Roboto" panose="02000000000000000000" pitchFamily="2" charset="0"/>
              </a:endParaRPr>
            </a:p>
          </p:txBody>
        </p:sp>
      </p:grpSp>
      <p:cxnSp>
        <p:nvCxnSpPr>
          <p:cNvPr id="9" name="Connector: Elbow 8">
            <a:extLst>
              <a:ext uri="{FF2B5EF4-FFF2-40B4-BE49-F238E27FC236}">
                <a16:creationId xmlns:a16="http://schemas.microsoft.com/office/drawing/2014/main" id="{7F8C7A75-3FAC-482C-8132-2834681B1262}"/>
              </a:ext>
            </a:extLst>
          </p:cNvPr>
          <p:cNvCxnSpPr>
            <a:cxnSpLocks/>
          </p:cNvCxnSpPr>
          <p:nvPr/>
        </p:nvCxnSpPr>
        <p:spPr>
          <a:xfrm rot="16200000" flipH="1">
            <a:off x="719560" y="2848971"/>
            <a:ext cx="2755901" cy="1112185"/>
          </a:xfrm>
          <a:prstGeom prst="bentConnector3">
            <a:avLst>
              <a:gd name="adj1" fmla="val 50319"/>
            </a:avLst>
          </a:prstGeom>
          <a:ln w="57150">
            <a:solidFill>
              <a:srgbClr val="EF476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" name="Group 9">
            <a:extLst>
              <a:ext uri="{FF2B5EF4-FFF2-40B4-BE49-F238E27FC236}">
                <a16:creationId xmlns:a16="http://schemas.microsoft.com/office/drawing/2014/main" id="{7EB115B8-C651-4725-9B84-AED906170090}"/>
              </a:ext>
            </a:extLst>
          </p:cNvPr>
          <p:cNvGrpSpPr/>
          <p:nvPr/>
        </p:nvGrpSpPr>
        <p:grpSpPr>
          <a:xfrm>
            <a:off x="405628" y="1301614"/>
            <a:ext cx="2253996" cy="1943100"/>
            <a:chOff x="405628" y="1301614"/>
            <a:chExt cx="2253996" cy="1943100"/>
          </a:xfrm>
        </p:grpSpPr>
        <p:sp>
          <p:nvSpPr>
            <p:cNvPr id="3" name="Hexagon 2">
              <a:extLst>
                <a:ext uri="{FF2B5EF4-FFF2-40B4-BE49-F238E27FC236}">
                  <a16:creationId xmlns:a16="http://schemas.microsoft.com/office/drawing/2014/main" id="{F91700C7-A906-40E6-B5E2-9827B293C9F4}"/>
                </a:ext>
              </a:extLst>
            </p:cNvPr>
            <p:cNvSpPr/>
            <p:nvPr/>
          </p:nvSpPr>
          <p:spPr>
            <a:xfrm>
              <a:off x="405628" y="1301614"/>
              <a:ext cx="2253996" cy="1943100"/>
            </a:xfrm>
            <a:prstGeom prst="hexagon">
              <a:avLst/>
            </a:prstGeom>
            <a:solidFill>
              <a:srgbClr val="EF476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A92A0385-ABFE-420B-8419-1AF4A6B4DDB0}"/>
                </a:ext>
              </a:extLst>
            </p:cNvPr>
            <p:cNvSpPr txBox="1"/>
            <p:nvPr/>
          </p:nvSpPr>
          <p:spPr>
            <a:xfrm>
              <a:off x="1089825" y="1857666"/>
              <a:ext cx="947048" cy="830997"/>
            </a:xfrm>
            <a:prstGeom prst="rect">
              <a:avLst/>
            </a:prstGeom>
            <a:noFill/>
          </p:spPr>
          <p:txBody>
            <a:bodyPr wrap="square" rtlCol="1" anchor="ctr">
              <a:spAutoFit/>
            </a:bodyPr>
            <a:lstStyle>
              <a:defPPr>
                <a:defRPr lang="he-IL"/>
              </a:defPPr>
              <a:lvl1pPr rtl="1">
                <a:defRPr>
                  <a:solidFill>
                    <a:schemeClr val="bg1">
                      <a:lumMod val="65000"/>
                    </a:schemeClr>
                  </a:solidFill>
                  <a:latin typeface="Secular One" panose="00000500000000000000" pitchFamily="2" charset="-79"/>
                  <a:cs typeface="Secular One" panose="00000500000000000000" pitchFamily="2" charset="-79"/>
                </a:defRPr>
              </a:lvl1pPr>
            </a:lstStyle>
            <a:p>
              <a:pPr algn="ctr" rtl="0"/>
              <a:r>
                <a:rPr lang="en-US" sz="4800" b="1">
                  <a:solidFill>
                    <a:schemeClr val="bg1"/>
                  </a:solidFill>
                  <a:latin typeface="Sora" pitchFamily="2" charset="0"/>
                  <a:ea typeface="Roboto" panose="02000000000000000000" pitchFamily="2" charset="0"/>
                  <a:cs typeface="Sora" pitchFamily="2" charset="0"/>
                </a:rPr>
                <a:t>P</a:t>
              </a:r>
              <a:endParaRPr lang="he-IL" sz="4800" b="1">
                <a:solidFill>
                  <a:schemeClr val="bg1"/>
                </a:solidFill>
                <a:latin typeface="Sora" pitchFamily="2" charset="0"/>
                <a:ea typeface="Roboto" panose="02000000000000000000" pitchFamily="2" charset="0"/>
              </a:endParaRPr>
            </a:p>
          </p:txBody>
        </p:sp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EA988B66-32A3-4498-BC72-203F338AD898}"/>
              </a:ext>
            </a:extLst>
          </p:cNvPr>
          <p:cNvGrpSpPr/>
          <p:nvPr/>
        </p:nvGrpSpPr>
        <p:grpSpPr>
          <a:xfrm>
            <a:off x="4171839" y="1301614"/>
            <a:ext cx="2253996" cy="1943100"/>
            <a:chOff x="4171839" y="1301614"/>
            <a:chExt cx="2253996" cy="1943100"/>
          </a:xfrm>
        </p:grpSpPr>
        <p:sp>
          <p:nvSpPr>
            <p:cNvPr id="13" name="Hexagon 12">
              <a:extLst>
                <a:ext uri="{FF2B5EF4-FFF2-40B4-BE49-F238E27FC236}">
                  <a16:creationId xmlns:a16="http://schemas.microsoft.com/office/drawing/2014/main" id="{83803306-C843-4EEB-B9C3-55E69A85AD5C}"/>
                </a:ext>
              </a:extLst>
            </p:cNvPr>
            <p:cNvSpPr/>
            <p:nvPr/>
          </p:nvSpPr>
          <p:spPr>
            <a:xfrm>
              <a:off x="4171839" y="1301614"/>
              <a:ext cx="2253996" cy="1943100"/>
            </a:xfrm>
            <a:prstGeom prst="hexagon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55EA8D42-7651-42B7-A2E3-6EA606FFCF2E}"/>
                </a:ext>
              </a:extLst>
            </p:cNvPr>
            <p:cNvSpPr txBox="1"/>
            <p:nvPr/>
          </p:nvSpPr>
          <p:spPr>
            <a:xfrm>
              <a:off x="4840675" y="1857665"/>
              <a:ext cx="947048" cy="830997"/>
            </a:xfrm>
            <a:prstGeom prst="rect">
              <a:avLst/>
            </a:prstGeom>
            <a:noFill/>
          </p:spPr>
          <p:txBody>
            <a:bodyPr wrap="square" rtlCol="1" anchor="ctr">
              <a:spAutoFit/>
            </a:bodyPr>
            <a:lstStyle>
              <a:defPPr>
                <a:defRPr lang="he-IL"/>
              </a:defPPr>
              <a:lvl1pPr rtl="1">
                <a:defRPr>
                  <a:solidFill>
                    <a:schemeClr val="bg1">
                      <a:lumMod val="65000"/>
                    </a:schemeClr>
                  </a:solidFill>
                  <a:latin typeface="Secular One" panose="00000500000000000000" pitchFamily="2" charset="-79"/>
                  <a:cs typeface="Secular One" panose="00000500000000000000" pitchFamily="2" charset="-79"/>
                </a:defRPr>
              </a:lvl1pPr>
            </a:lstStyle>
            <a:p>
              <a:pPr algn="ctr" rtl="0"/>
              <a:r>
                <a:rPr lang="en-US" sz="4800" b="1">
                  <a:solidFill>
                    <a:schemeClr val="bg1"/>
                  </a:solidFill>
                  <a:latin typeface="Sora" pitchFamily="2" charset="0"/>
                  <a:ea typeface="Roboto" panose="02000000000000000000" pitchFamily="2" charset="0"/>
                  <a:cs typeface="Sora" pitchFamily="2" charset="0"/>
                </a:rPr>
                <a:t>S</a:t>
              </a:r>
              <a:endParaRPr lang="he-IL" sz="4800" b="1">
                <a:solidFill>
                  <a:schemeClr val="bg1"/>
                </a:solidFill>
                <a:latin typeface="Sora" pitchFamily="2" charset="0"/>
                <a:ea typeface="Roboto" panose="02000000000000000000" pitchFamily="2" charset="0"/>
              </a:endParaRPr>
            </a:p>
          </p:txBody>
        </p:sp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77F3430E-E4FF-4EDE-B380-59B4F1DCE6D6}"/>
              </a:ext>
            </a:extLst>
          </p:cNvPr>
          <p:cNvGrpSpPr/>
          <p:nvPr/>
        </p:nvGrpSpPr>
        <p:grpSpPr>
          <a:xfrm>
            <a:off x="7754088" y="1301614"/>
            <a:ext cx="2253996" cy="1943100"/>
            <a:chOff x="7754088" y="1301614"/>
            <a:chExt cx="2253996" cy="1943100"/>
          </a:xfrm>
        </p:grpSpPr>
        <p:sp>
          <p:nvSpPr>
            <p:cNvPr id="15" name="Hexagon 14">
              <a:extLst>
                <a:ext uri="{FF2B5EF4-FFF2-40B4-BE49-F238E27FC236}">
                  <a16:creationId xmlns:a16="http://schemas.microsoft.com/office/drawing/2014/main" id="{2DA35411-F213-4C1C-9188-2D2C78213593}"/>
                </a:ext>
              </a:extLst>
            </p:cNvPr>
            <p:cNvSpPr/>
            <p:nvPr/>
          </p:nvSpPr>
          <p:spPr>
            <a:xfrm>
              <a:off x="7754088" y="1301614"/>
              <a:ext cx="2253996" cy="1943100"/>
            </a:xfrm>
            <a:prstGeom prst="hexagon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89AB16AF-9C61-493B-94E2-F6E53DB17C90}"/>
                </a:ext>
              </a:extLst>
            </p:cNvPr>
            <p:cNvSpPr txBox="1"/>
            <p:nvPr/>
          </p:nvSpPr>
          <p:spPr>
            <a:xfrm>
              <a:off x="8454678" y="1854063"/>
              <a:ext cx="947048" cy="830997"/>
            </a:xfrm>
            <a:prstGeom prst="rect">
              <a:avLst/>
            </a:prstGeom>
            <a:noFill/>
          </p:spPr>
          <p:txBody>
            <a:bodyPr wrap="square" rtlCol="1" anchor="ctr">
              <a:spAutoFit/>
            </a:bodyPr>
            <a:lstStyle>
              <a:defPPr>
                <a:defRPr lang="he-IL"/>
              </a:defPPr>
              <a:lvl1pPr rtl="1">
                <a:defRPr>
                  <a:solidFill>
                    <a:schemeClr val="bg1">
                      <a:lumMod val="65000"/>
                    </a:schemeClr>
                  </a:solidFill>
                  <a:latin typeface="Secular One" panose="00000500000000000000" pitchFamily="2" charset="-79"/>
                  <a:cs typeface="Secular One" panose="00000500000000000000" pitchFamily="2" charset="-79"/>
                </a:defRPr>
              </a:lvl1pPr>
            </a:lstStyle>
            <a:p>
              <a:pPr algn="ctr" rtl="0"/>
              <a:r>
                <a:rPr lang="en-US" sz="4800" b="1">
                  <a:solidFill>
                    <a:schemeClr val="bg1"/>
                  </a:solidFill>
                  <a:latin typeface="Sora" pitchFamily="2" charset="0"/>
                  <a:ea typeface="Roboto" panose="02000000000000000000" pitchFamily="2" charset="0"/>
                  <a:cs typeface="Sora" pitchFamily="2" charset="0"/>
                </a:rPr>
                <a:t>E</a:t>
              </a:r>
              <a:endParaRPr lang="he-IL" sz="4800" b="1">
                <a:solidFill>
                  <a:schemeClr val="bg1"/>
                </a:solidFill>
                <a:latin typeface="Sora" pitchFamily="2" charset="0"/>
                <a:ea typeface="Roboto" panose="02000000000000000000" pitchFamily="2" charset="0"/>
              </a:endParaRPr>
            </a:p>
          </p:txBody>
        </p:sp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4BFEEFA2-2374-4B46-A8BC-97068D66C0E7}"/>
              </a:ext>
            </a:extLst>
          </p:cNvPr>
          <p:cNvGrpSpPr/>
          <p:nvPr/>
        </p:nvGrpSpPr>
        <p:grpSpPr>
          <a:xfrm>
            <a:off x="6008953" y="1328821"/>
            <a:ext cx="2253996" cy="1943100"/>
            <a:chOff x="6008953" y="1328821"/>
            <a:chExt cx="2253996" cy="1943100"/>
          </a:xfrm>
        </p:grpSpPr>
        <p:sp>
          <p:nvSpPr>
            <p:cNvPr id="14" name="Hexagon 13">
              <a:extLst>
                <a:ext uri="{FF2B5EF4-FFF2-40B4-BE49-F238E27FC236}">
                  <a16:creationId xmlns:a16="http://schemas.microsoft.com/office/drawing/2014/main" id="{2B366FDE-00CA-4FD3-B64F-6D0C901CAA22}"/>
                </a:ext>
              </a:extLst>
            </p:cNvPr>
            <p:cNvSpPr/>
            <p:nvPr/>
          </p:nvSpPr>
          <p:spPr>
            <a:xfrm>
              <a:off x="6008953" y="1328821"/>
              <a:ext cx="2253996" cy="1943100"/>
            </a:xfrm>
            <a:prstGeom prst="hexagon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E42BF001-9F91-49EA-B543-C693816DB43D}"/>
                </a:ext>
              </a:extLst>
            </p:cNvPr>
            <p:cNvSpPr txBox="1"/>
            <p:nvPr/>
          </p:nvSpPr>
          <p:spPr>
            <a:xfrm>
              <a:off x="6662427" y="1961072"/>
              <a:ext cx="947048" cy="830997"/>
            </a:xfrm>
            <a:prstGeom prst="rect">
              <a:avLst/>
            </a:prstGeom>
            <a:noFill/>
          </p:spPr>
          <p:txBody>
            <a:bodyPr wrap="square" rtlCol="1" anchor="ctr">
              <a:spAutoFit/>
            </a:bodyPr>
            <a:lstStyle>
              <a:defPPr>
                <a:defRPr lang="he-IL"/>
              </a:defPPr>
              <a:lvl1pPr rtl="1">
                <a:defRPr>
                  <a:solidFill>
                    <a:schemeClr val="bg1">
                      <a:lumMod val="65000"/>
                    </a:schemeClr>
                  </a:solidFill>
                  <a:latin typeface="Secular One" panose="00000500000000000000" pitchFamily="2" charset="-79"/>
                  <a:cs typeface="Secular One" panose="00000500000000000000" pitchFamily="2" charset="-79"/>
                </a:defRPr>
              </a:lvl1pPr>
            </a:lstStyle>
            <a:p>
              <a:pPr algn="ctr" rtl="0"/>
              <a:r>
                <a:rPr lang="en-US" sz="4800" b="1">
                  <a:solidFill>
                    <a:schemeClr val="bg1"/>
                  </a:solidFill>
                  <a:latin typeface="Sora" pitchFamily="2" charset="0"/>
                  <a:ea typeface="Roboto" panose="02000000000000000000" pitchFamily="2" charset="0"/>
                  <a:cs typeface="Sora" pitchFamily="2" charset="0"/>
                </a:rPr>
                <a:t>T</a:t>
              </a:r>
              <a:endParaRPr lang="he-IL" sz="4800" b="1">
                <a:solidFill>
                  <a:schemeClr val="bg1"/>
                </a:solidFill>
                <a:latin typeface="Sora" pitchFamily="2" charset="0"/>
                <a:ea typeface="Roboto" panose="02000000000000000000" pitchFamily="2" charset="0"/>
              </a:endParaRPr>
            </a:p>
          </p:txBody>
        </p:sp>
      </p:grpSp>
      <p:grpSp>
        <p:nvGrpSpPr>
          <p:cNvPr id="28" name="Group 27">
            <a:extLst>
              <a:ext uri="{FF2B5EF4-FFF2-40B4-BE49-F238E27FC236}">
                <a16:creationId xmlns:a16="http://schemas.microsoft.com/office/drawing/2014/main" id="{8073E9E2-21C9-4702-8390-021D3319C8D9}"/>
              </a:ext>
            </a:extLst>
          </p:cNvPr>
          <p:cNvGrpSpPr/>
          <p:nvPr/>
        </p:nvGrpSpPr>
        <p:grpSpPr>
          <a:xfrm>
            <a:off x="9591202" y="1328821"/>
            <a:ext cx="2253996" cy="1943100"/>
            <a:chOff x="9591202" y="1328821"/>
            <a:chExt cx="2253996" cy="1943100"/>
          </a:xfrm>
        </p:grpSpPr>
        <p:sp>
          <p:nvSpPr>
            <p:cNvPr id="16" name="Hexagon 15">
              <a:extLst>
                <a:ext uri="{FF2B5EF4-FFF2-40B4-BE49-F238E27FC236}">
                  <a16:creationId xmlns:a16="http://schemas.microsoft.com/office/drawing/2014/main" id="{B0B32127-CEED-4F2C-A7A2-1811F8CCFE81}"/>
                </a:ext>
              </a:extLst>
            </p:cNvPr>
            <p:cNvSpPr/>
            <p:nvPr/>
          </p:nvSpPr>
          <p:spPr>
            <a:xfrm>
              <a:off x="9591202" y="1328821"/>
              <a:ext cx="2253996" cy="1943100"/>
            </a:xfrm>
            <a:prstGeom prst="hexagon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CBB85FB3-8135-48C0-8EFF-1D54BA0AB6E6}"/>
                </a:ext>
              </a:extLst>
            </p:cNvPr>
            <p:cNvSpPr txBox="1"/>
            <p:nvPr/>
          </p:nvSpPr>
          <p:spPr>
            <a:xfrm>
              <a:off x="10302399" y="1884872"/>
              <a:ext cx="947048" cy="830997"/>
            </a:xfrm>
            <a:prstGeom prst="rect">
              <a:avLst/>
            </a:prstGeom>
            <a:noFill/>
          </p:spPr>
          <p:txBody>
            <a:bodyPr wrap="square" rtlCol="1" anchor="ctr">
              <a:spAutoFit/>
            </a:bodyPr>
            <a:lstStyle>
              <a:defPPr>
                <a:defRPr lang="he-IL"/>
              </a:defPPr>
              <a:lvl1pPr rtl="1">
                <a:defRPr>
                  <a:solidFill>
                    <a:schemeClr val="bg1">
                      <a:lumMod val="65000"/>
                    </a:schemeClr>
                  </a:solidFill>
                  <a:latin typeface="Secular One" panose="00000500000000000000" pitchFamily="2" charset="-79"/>
                  <a:cs typeface="Secular One" panose="00000500000000000000" pitchFamily="2" charset="-79"/>
                </a:defRPr>
              </a:lvl1pPr>
            </a:lstStyle>
            <a:p>
              <a:pPr algn="ctr" rtl="0"/>
              <a:r>
                <a:rPr lang="en-US" sz="4800" b="1">
                  <a:solidFill>
                    <a:schemeClr val="bg1"/>
                  </a:solidFill>
                  <a:latin typeface="Sora" pitchFamily="2" charset="0"/>
                  <a:ea typeface="Roboto" panose="02000000000000000000" pitchFamily="2" charset="0"/>
                  <a:cs typeface="Sora" pitchFamily="2" charset="0"/>
                </a:rPr>
                <a:t>L</a:t>
              </a:r>
              <a:endParaRPr lang="he-IL" sz="4800" b="1">
                <a:solidFill>
                  <a:schemeClr val="bg1"/>
                </a:solidFill>
                <a:latin typeface="Sora" pitchFamily="2" charset="0"/>
                <a:ea typeface="Roboto" panose="02000000000000000000" pitchFamily="2" charset="0"/>
              </a:endParaRPr>
            </a:p>
          </p:txBody>
        </p:sp>
      </p:grp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BDC38E18-C63C-4565-A660-098F87BAE20A}"/>
              </a:ext>
            </a:extLst>
          </p:cNvPr>
          <p:cNvSpPr/>
          <p:nvPr/>
        </p:nvSpPr>
        <p:spPr>
          <a:xfrm>
            <a:off x="133307" y="3561462"/>
            <a:ext cx="5241333" cy="3056113"/>
          </a:xfrm>
          <a:prstGeom prst="roundRect">
            <a:avLst/>
          </a:prstGeom>
          <a:solidFill>
            <a:srgbClr val="EF476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27D1FB60-28A1-449E-BFC2-54842C4AF3D9}"/>
              </a:ext>
            </a:extLst>
          </p:cNvPr>
          <p:cNvSpPr txBox="1"/>
          <p:nvPr/>
        </p:nvSpPr>
        <p:spPr>
          <a:xfrm>
            <a:off x="1311757" y="3685658"/>
            <a:ext cx="2860082" cy="707886"/>
          </a:xfrm>
          <a:prstGeom prst="rect">
            <a:avLst/>
          </a:prstGeom>
          <a:noFill/>
        </p:spPr>
        <p:txBody>
          <a:bodyPr wrap="square" rtlCol="1" anchor="ctr">
            <a:spAutoFit/>
          </a:bodyPr>
          <a:lstStyle>
            <a:defPPr>
              <a:defRPr lang="he-IL"/>
            </a:defPPr>
            <a:lvl1pPr rtl="1">
              <a:defRPr>
                <a:solidFill>
                  <a:schemeClr val="bg1">
                    <a:lumMod val="65000"/>
                  </a:schemeClr>
                </a:solidFill>
                <a:latin typeface="Secular One" panose="00000500000000000000" pitchFamily="2" charset="-79"/>
                <a:cs typeface="Secular One" panose="00000500000000000000" pitchFamily="2" charset="-79"/>
              </a:defRPr>
            </a:lvl1pPr>
          </a:lstStyle>
          <a:p>
            <a:pPr algn="ctr" rtl="0"/>
            <a:r>
              <a:rPr lang="en-US" sz="4000" b="1">
                <a:solidFill>
                  <a:schemeClr val="bg1"/>
                </a:solidFill>
                <a:latin typeface="Sora" pitchFamily="2" charset="0"/>
                <a:ea typeface="Roboto" panose="02000000000000000000" pitchFamily="2" charset="0"/>
                <a:cs typeface="Sora" pitchFamily="2" charset="0"/>
              </a:rPr>
              <a:t>Political</a:t>
            </a:r>
            <a:endParaRPr lang="he-IL" sz="4000" b="1">
              <a:solidFill>
                <a:schemeClr val="bg1"/>
              </a:solidFill>
              <a:latin typeface="Sora" pitchFamily="2" charset="0"/>
              <a:ea typeface="Roboto" panose="02000000000000000000" pitchFamily="2" charset="0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7CD51A59-3417-448F-8CD1-03D09E227828}"/>
              </a:ext>
            </a:extLst>
          </p:cNvPr>
          <p:cNvSpPr txBox="1"/>
          <p:nvPr/>
        </p:nvSpPr>
        <p:spPr>
          <a:xfrm>
            <a:off x="215128" y="4312742"/>
            <a:ext cx="5088392" cy="2015936"/>
          </a:xfrm>
          <a:prstGeom prst="rect">
            <a:avLst/>
          </a:prstGeom>
          <a:noFill/>
        </p:spPr>
        <p:txBody>
          <a:bodyPr wrap="square" rtlCol="1" anchor="ctr">
            <a:spAutoFit/>
          </a:bodyPr>
          <a:lstStyle>
            <a:defPPr>
              <a:defRPr lang="he-IL"/>
            </a:defPPr>
            <a:lvl1pPr>
              <a:defRPr sz="2400" b="1">
                <a:solidFill>
                  <a:schemeClr val="bg1"/>
                </a:solidFill>
                <a:latin typeface="Sora" pitchFamily="2" charset="0"/>
                <a:ea typeface="Roboto" panose="02000000000000000000" pitchFamily="2" charset="0"/>
                <a:cs typeface="Secular One" panose="00000500000000000000" pitchFamily="2" charset="-79"/>
              </a:defRPr>
            </a:lvl1pPr>
          </a:lstStyle>
          <a:p>
            <a:pPr marL="342900" indent="-3429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/>
              <a:t>Increasing political focus on climate change.</a:t>
            </a:r>
          </a:p>
          <a:p>
            <a:pPr marL="342900" indent="-3429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/>
              <a:t>Possible government tax incentive for green products.</a:t>
            </a: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CE58462B-4DEB-4A86-A675-93AA08AF2885}"/>
              </a:ext>
            </a:extLst>
          </p:cNvPr>
          <p:cNvSpPr/>
          <p:nvPr/>
        </p:nvSpPr>
        <p:spPr>
          <a:xfrm>
            <a:off x="0" y="-15404"/>
            <a:ext cx="12192000" cy="993811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38" name="Rectangle: Rounded Corners 37">
            <a:extLst>
              <a:ext uri="{FF2B5EF4-FFF2-40B4-BE49-F238E27FC236}">
                <a16:creationId xmlns:a16="http://schemas.microsoft.com/office/drawing/2014/main" id="{5B1D4953-F455-40F0-B777-D967318FB070}"/>
              </a:ext>
            </a:extLst>
          </p:cNvPr>
          <p:cNvSpPr/>
          <p:nvPr/>
        </p:nvSpPr>
        <p:spPr>
          <a:xfrm>
            <a:off x="10248455" y="35675"/>
            <a:ext cx="1828798" cy="861448"/>
          </a:xfrm>
          <a:prstGeom prst="roundRect">
            <a:avLst/>
          </a:prstGeom>
          <a:solidFill>
            <a:srgbClr val="52CBB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4D34F5C7-BC1F-4579-A9B2-584014F3F457}"/>
              </a:ext>
            </a:extLst>
          </p:cNvPr>
          <p:cNvSpPr txBox="1"/>
          <p:nvPr/>
        </p:nvSpPr>
        <p:spPr>
          <a:xfrm>
            <a:off x="1433971" y="296834"/>
            <a:ext cx="1365378" cy="369332"/>
          </a:xfrm>
          <a:prstGeom prst="rect">
            <a:avLst/>
          </a:prstGeom>
          <a:noFill/>
        </p:spPr>
        <p:txBody>
          <a:bodyPr wrap="square" rtlCol="1" anchor="ctr">
            <a:spAutoFit/>
          </a:bodyPr>
          <a:lstStyle>
            <a:defPPr>
              <a:defRPr lang="he-IL"/>
            </a:defPPr>
            <a:lvl1pPr rtl="1">
              <a:defRPr>
                <a:solidFill>
                  <a:schemeClr val="bg1">
                    <a:lumMod val="65000"/>
                  </a:schemeClr>
                </a:solidFill>
                <a:latin typeface="Secular One" panose="00000500000000000000" pitchFamily="2" charset="-79"/>
                <a:cs typeface="Secular One" panose="00000500000000000000" pitchFamily="2" charset="-79"/>
              </a:defRPr>
            </a:lvl1pPr>
          </a:lstStyle>
          <a:p>
            <a:r>
              <a:rPr lang="en-US"/>
              <a:t>Disruptive</a:t>
            </a:r>
            <a:r>
              <a:rPr lang="he-IL"/>
              <a:t> 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4E280EC3-0E64-4C81-A979-669C37B2FA0F}"/>
              </a:ext>
            </a:extLst>
          </p:cNvPr>
          <p:cNvSpPr txBox="1"/>
          <p:nvPr/>
        </p:nvSpPr>
        <p:spPr>
          <a:xfrm>
            <a:off x="3369720" y="296834"/>
            <a:ext cx="2012273" cy="369332"/>
          </a:xfrm>
          <a:prstGeom prst="rect">
            <a:avLst/>
          </a:prstGeom>
          <a:noFill/>
        </p:spPr>
        <p:txBody>
          <a:bodyPr wrap="square" rtlCol="1" anchor="ctr">
            <a:spAutoFit/>
          </a:bodyPr>
          <a:lstStyle>
            <a:defPPr>
              <a:defRPr lang="he-IL"/>
            </a:defPPr>
            <a:lvl1pPr>
              <a:defRPr>
                <a:solidFill>
                  <a:schemeClr val="bg1">
                    <a:lumMod val="65000"/>
                  </a:schemeClr>
                </a:solidFill>
                <a:latin typeface="Secular One" panose="00000500000000000000" pitchFamily="2" charset="-79"/>
                <a:cs typeface="Secular One" panose="00000500000000000000" pitchFamily="2" charset="-79"/>
              </a:defRPr>
            </a:lvl1pPr>
          </a:lstStyle>
          <a:p>
            <a:r>
              <a:rPr lang="en-US"/>
              <a:t>Strategic Canvas</a:t>
            </a:r>
            <a:endParaRPr lang="he-IL"/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3324B8CB-5FDC-4662-8639-AA826FF7F277}"/>
              </a:ext>
            </a:extLst>
          </p:cNvPr>
          <p:cNvSpPr txBox="1"/>
          <p:nvPr/>
        </p:nvSpPr>
        <p:spPr>
          <a:xfrm>
            <a:off x="5952364" y="296834"/>
            <a:ext cx="1271964" cy="369332"/>
          </a:xfrm>
          <a:prstGeom prst="rect">
            <a:avLst/>
          </a:prstGeom>
          <a:noFill/>
        </p:spPr>
        <p:txBody>
          <a:bodyPr wrap="square" rtlCol="1" anchor="ctr">
            <a:spAutoFit/>
          </a:bodyPr>
          <a:lstStyle>
            <a:defPPr>
              <a:defRPr lang="he-IL"/>
            </a:defPPr>
            <a:lvl1pPr>
              <a:defRPr>
                <a:solidFill>
                  <a:schemeClr val="bg1">
                    <a:lumMod val="65000"/>
                  </a:schemeClr>
                </a:solidFill>
                <a:latin typeface="Secular One" panose="00000500000000000000" pitchFamily="2" charset="-79"/>
                <a:cs typeface="Secular One" panose="00000500000000000000" pitchFamily="2" charset="-79"/>
              </a:defRPr>
            </a:lvl1pPr>
          </a:lstStyle>
          <a:p>
            <a:r>
              <a:rPr lang="en-US"/>
              <a:t>Six Paths</a:t>
            </a:r>
            <a:endParaRPr lang="he-IL"/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7F58EBF9-8ABC-4D68-8892-98E5C1EF8887}"/>
              </a:ext>
            </a:extLst>
          </p:cNvPr>
          <p:cNvSpPr txBox="1"/>
          <p:nvPr/>
        </p:nvSpPr>
        <p:spPr>
          <a:xfrm>
            <a:off x="7794699" y="296834"/>
            <a:ext cx="1955799" cy="369332"/>
          </a:xfrm>
          <a:prstGeom prst="rect">
            <a:avLst/>
          </a:prstGeom>
          <a:noFill/>
        </p:spPr>
        <p:txBody>
          <a:bodyPr wrap="square" rtlCol="1" anchor="ctr">
            <a:spAutoFit/>
          </a:bodyPr>
          <a:lstStyle>
            <a:defPPr>
              <a:defRPr lang="he-IL"/>
            </a:defPPr>
            <a:lvl1pPr>
              <a:defRPr>
                <a:solidFill>
                  <a:schemeClr val="bg1">
                    <a:lumMod val="65000"/>
                  </a:schemeClr>
                </a:solidFill>
                <a:latin typeface="Secular One" panose="00000500000000000000" pitchFamily="2" charset="-79"/>
                <a:cs typeface="Secular One" panose="00000500000000000000" pitchFamily="2" charset="-79"/>
              </a:defRPr>
            </a:lvl1pPr>
          </a:lstStyle>
          <a:p>
            <a:r>
              <a:rPr lang="en-US"/>
              <a:t>Business Canvas</a:t>
            </a:r>
            <a:endParaRPr lang="he-IL"/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77D1268F-0EB7-4CEF-84D2-93F336D37AD5}"/>
              </a:ext>
            </a:extLst>
          </p:cNvPr>
          <p:cNvSpPr txBox="1"/>
          <p:nvPr/>
        </p:nvSpPr>
        <p:spPr>
          <a:xfrm>
            <a:off x="10320867" y="158335"/>
            <a:ext cx="1813410" cy="646331"/>
          </a:xfrm>
          <a:prstGeom prst="rect">
            <a:avLst/>
          </a:prstGeom>
          <a:noFill/>
        </p:spPr>
        <p:txBody>
          <a:bodyPr wrap="square" rtlCol="1" anchor="ctr">
            <a:spAutoFit/>
          </a:bodyPr>
          <a:lstStyle>
            <a:defPPr>
              <a:defRPr lang="he-IL"/>
            </a:defPPr>
            <a:lvl1pPr rtl="1">
              <a:defRPr sz="3200">
                <a:solidFill>
                  <a:schemeClr val="bg1"/>
                </a:solidFill>
                <a:latin typeface="Secular One" panose="00000500000000000000" pitchFamily="2" charset="-79"/>
                <a:cs typeface="Secular One" panose="00000500000000000000" pitchFamily="2" charset="-79"/>
              </a:defRPr>
            </a:lvl1pPr>
          </a:lstStyle>
          <a:p>
            <a:r>
              <a:rPr lang="en-US" sz="3600"/>
              <a:t>PESTEL</a:t>
            </a:r>
            <a:endParaRPr lang="he-IL" sz="3600"/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DAE98971-8B1C-466A-9FAF-B1D6B880148D}"/>
              </a:ext>
            </a:extLst>
          </p:cNvPr>
          <p:cNvSpPr txBox="1"/>
          <p:nvPr/>
        </p:nvSpPr>
        <p:spPr>
          <a:xfrm>
            <a:off x="215128" y="308276"/>
            <a:ext cx="648472" cy="369332"/>
          </a:xfrm>
          <a:prstGeom prst="rect">
            <a:avLst/>
          </a:prstGeom>
          <a:noFill/>
        </p:spPr>
        <p:txBody>
          <a:bodyPr wrap="square" rtlCol="1" anchor="ctr">
            <a:spAutoFit/>
          </a:bodyPr>
          <a:lstStyle>
            <a:defPPr>
              <a:defRPr lang="he-IL"/>
            </a:defPPr>
            <a:lvl1pPr algn="r" rtl="1">
              <a:defRPr>
                <a:solidFill>
                  <a:schemeClr val="bg1">
                    <a:lumMod val="65000"/>
                  </a:schemeClr>
                </a:solidFill>
                <a:latin typeface="Secular One" panose="00000500000000000000" pitchFamily="2" charset="-79"/>
                <a:cs typeface="Secular One" panose="00000500000000000000" pitchFamily="2" charset="-79"/>
              </a:defRPr>
            </a:lvl1pPr>
          </a:lstStyle>
          <a:p>
            <a:pPr algn="l"/>
            <a:r>
              <a:rPr lang="en-US"/>
              <a:t>Idea</a:t>
            </a:r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407965901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A31B9905-3153-43A2-A5F8-B975C4C1898D}"/>
              </a:ext>
            </a:extLst>
          </p:cNvPr>
          <p:cNvGrpSpPr/>
          <p:nvPr/>
        </p:nvGrpSpPr>
        <p:grpSpPr>
          <a:xfrm>
            <a:off x="4171839" y="1301614"/>
            <a:ext cx="2253996" cy="1943100"/>
            <a:chOff x="4171839" y="1301614"/>
            <a:chExt cx="2253996" cy="1943100"/>
          </a:xfrm>
        </p:grpSpPr>
        <p:sp>
          <p:nvSpPr>
            <p:cNvPr id="13" name="Hexagon 12">
              <a:extLst>
                <a:ext uri="{FF2B5EF4-FFF2-40B4-BE49-F238E27FC236}">
                  <a16:creationId xmlns:a16="http://schemas.microsoft.com/office/drawing/2014/main" id="{83803306-C843-4EEB-B9C3-55E69A85AD5C}"/>
                </a:ext>
              </a:extLst>
            </p:cNvPr>
            <p:cNvSpPr/>
            <p:nvPr/>
          </p:nvSpPr>
          <p:spPr>
            <a:xfrm>
              <a:off x="4171839" y="1301614"/>
              <a:ext cx="2253996" cy="1943100"/>
            </a:xfrm>
            <a:prstGeom prst="hexagon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55EA8D42-7651-42B7-A2E3-6EA606FFCF2E}"/>
                </a:ext>
              </a:extLst>
            </p:cNvPr>
            <p:cNvSpPr txBox="1"/>
            <p:nvPr/>
          </p:nvSpPr>
          <p:spPr>
            <a:xfrm>
              <a:off x="4840675" y="1857665"/>
              <a:ext cx="947048" cy="830997"/>
            </a:xfrm>
            <a:prstGeom prst="rect">
              <a:avLst/>
            </a:prstGeom>
            <a:noFill/>
          </p:spPr>
          <p:txBody>
            <a:bodyPr wrap="square" rtlCol="1" anchor="ctr">
              <a:spAutoFit/>
            </a:bodyPr>
            <a:lstStyle>
              <a:defPPr>
                <a:defRPr lang="he-IL"/>
              </a:defPPr>
              <a:lvl1pPr rtl="1">
                <a:defRPr>
                  <a:solidFill>
                    <a:schemeClr val="bg1">
                      <a:lumMod val="65000"/>
                    </a:schemeClr>
                  </a:solidFill>
                  <a:latin typeface="Secular One" panose="00000500000000000000" pitchFamily="2" charset="-79"/>
                  <a:cs typeface="Secular One" panose="00000500000000000000" pitchFamily="2" charset="-79"/>
                </a:defRPr>
              </a:lvl1pPr>
            </a:lstStyle>
            <a:p>
              <a:pPr algn="ctr" rtl="0"/>
              <a:r>
                <a:rPr lang="en-US" sz="4800" b="1">
                  <a:solidFill>
                    <a:schemeClr val="bg1"/>
                  </a:solidFill>
                  <a:latin typeface="Sora" pitchFamily="2" charset="0"/>
                  <a:ea typeface="Roboto" panose="02000000000000000000" pitchFamily="2" charset="0"/>
                  <a:cs typeface="Sora" pitchFamily="2" charset="0"/>
                </a:rPr>
                <a:t>S</a:t>
              </a:r>
              <a:endParaRPr lang="he-IL" sz="4800" b="1">
                <a:solidFill>
                  <a:schemeClr val="bg1"/>
                </a:solidFill>
                <a:latin typeface="Sora" pitchFamily="2" charset="0"/>
                <a:ea typeface="Roboto" panose="02000000000000000000" pitchFamily="2" charset="0"/>
              </a:endParaRPr>
            </a:p>
          </p:txBody>
        </p:sp>
      </p:grp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1B22ADEB-8DCA-4BC3-9C6C-80F8DAD677D0}"/>
              </a:ext>
            </a:extLst>
          </p:cNvPr>
          <p:cNvCxnSpPr>
            <a:cxnSpLocks/>
          </p:cNvCxnSpPr>
          <p:nvPr/>
        </p:nvCxnSpPr>
        <p:spPr>
          <a:xfrm flipH="1">
            <a:off x="3412650" y="2867542"/>
            <a:ext cx="1446" cy="818116"/>
          </a:xfrm>
          <a:prstGeom prst="line">
            <a:avLst/>
          </a:prstGeom>
          <a:ln w="57150">
            <a:solidFill>
              <a:srgbClr val="073B4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" name="Group 7">
            <a:extLst>
              <a:ext uri="{FF2B5EF4-FFF2-40B4-BE49-F238E27FC236}">
                <a16:creationId xmlns:a16="http://schemas.microsoft.com/office/drawing/2014/main" id="{620FDA62-7C12-4493-98DF-B3AF8541152B}"/>
              </a:ext>
            </a:extLst>
          </p:cNvPr>
          <p:cNvGrpSpPr/>
          <p:nvPr/>
        </p:nvGrpSpPr>
        <p:grpSpPr>
          <a:xfrm>
            <a:off x="405628" y="1301614"/>
            <a:ext cx="2253996" cy="1943100"/>
            <a:chOff x="405628" y="1301614"/>
            <a:chExt cx="2253996" cy="1943100"/>
          </a:xfrm>
        </p:grpSpPr>
        <p:sp>
          <p:nvSpPr>
            <p:cNvPr id="3" name="Hexagon 2">
              <a:extLst>
                <a:ext uri="{FF2B5EF4-FFF2-40B4-BE49-F238E27FC236}">
                  <a16:creationId xmlns:a16="http://schemas.microsoft.com/office/drawing/2014/main" id="{F91700C7-A906-40E6-B5E2-9827B293C9F4}"/>
                </a:ext>
              </a:extLst>
            </p:cNvPr>
            <p:cNvSpPr/>
            <p:nvPr/>
          </p:nvSpPr>
          <p:spPr>
            <a:xfrm>
              <a:off x="405628" y="1301614"/>
              <a:ext cx="2253996" cy="1943100"/>
            </a:xfrm>
            <a:prstGeom prst="hexagon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A92A0385-ABFE-420B-8419-1AF4A6B4DDB0}"/>
                </a:ext>
              </a:extLst>
            </p:cNvPr>
            <p:cNvSpPr txBox="1"/>
            <p:nvPr/>
          </p:nvSpPr>
          <p:spPr>
            <a:xfrm>
              <a:off x="1089825" y="1857666"/>
              <a:ext cx="947048" cy="830997"/>
            </a:xfrm>
            <a:prstGeom prst="rect">
              <a:avLst/>
            </a:prstGeom>
            <a:noFill/>
          </p:spPr>
          <p:txBody>
            <a:bodyPr wrap="square" rtlCol="1" anchor="ctr">
              <a:spAutoFit/>
            </a:bodyPr>
            <a:lstStyle>
              <a:defPPr>
                <a:defRPr lang="he-IL"/>
              </a:defPPr>
              <a:lvl1pPr rtl="1">
                <a:defRPr>
                  <a:solidFill>
                    <a:schemeClr val="bg1">
                      <a:lumMod val="65000"/>
                    </a:schemeClr>
                  </a:solidFill>
                  <a:latin typeface="Secular One" panose="00000500000000000000" pitchFamily="2" charset="-79"/>
                  <a:cs typeface="Secular One" panose="00000500000000000000" pitchFamily="2" charset="-79"/>
                </a:defRPr>
              </a:lvl1pPr>
            </a:lstStyle>
            <a:p>
              <a:pPr algn="ctr" rtl="0"/>
              <a:r>
                <a:rPr lang="en-US" sz="4800" b="1">
                  <a:solidFill>
                    <a:schemeClr val="bg1"/>
                  </a:solidFill>
                  <a:latin typeface="Sora" pitchFamily="2" charset="0"/>
                  <a:ea typeface="Roboto" panose="02000000000000000000" pitchFamily="2" charset="0"/>
                  <a:cs typeface="Sora" pitchFamily="2" charset="0"/>
                </a:rPr>
                <a:t>P</a:t>
              </a:r>
              <a:endParaRPr lang="he-IL" sz="4800" b="1">
                <a:solidFill>
                  <a:schemeClr val="bg1"/>
                </a:solidFill>
                <a:latin typeface="Sora" pitchFamily="2" charset="0"/>
                <a:ea typeface="Roboto" panose="02000000000000000000" pitchFamily="2" charset="0"/>
              </a:endParaRPr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F1C89231-C3C6-471E-8267-577975EA982D}"/>
              </a:ext>
            </a:extLst>
          </p:cNvPr>
          <p:cNvGrpSpPr/>
          <p:nvPr/>
        </p:nvGrpSpPr>
        <p:grpSpPr>
          <a:xfrm>
            <a:off x="2273466" y="1274407"/>
            <a:ext cx="2253996" cy="1943100"/>
            <a:chOff x="2273466" y="1274407"/>
            <a:chExt cx="2253996" cy="1943100"/>
          </a:xfrm>
        </p:grpSpPr>
        <p:sp>
          <p:nvSpPr>
            <p:cNvPr id="12" name="Hexagon 11">
              <a:extLst>
                <a:ext uri="{FF2B5EF4-FFF2-40B4-BE49-F238E27FC236}">
                  <a16:creationId xmlns:a16="http://schemas.microsoft.com/office/drawing/2014/main" id="{FDF62C53-1923-47F6-880B-3A2B9A8C876B}"/>
                </a:ext>
              </a:extLst>
            </p:cNvPr>
            <p:cNvSpPr/>
            <p:nvPr/>
          </p:nvSpPr>
          <p:spPr>
            <a:xfrm>
              <a:off x="2273466" y="1274407"/>
              <a:ext cx="2253996" cy="1943100"/>
            </a:xfrm>
            <a:prstGeom prst="hexagon">
              <a:avLst/>
            </a:prstGeom>
            <a:solidFill>
              <a:srgbClr val="073B4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75EEFE72-9D41-4D9A-8552-2D2D555663CD}"/>
                </a:ext>
              </a:extLst>
            </p:cNvPr>
            <p:cNvSpPr txBox="1"/>
            <p:nvPr/>
          </p:nvSpPr>
          <p:spPr>
            <a:xfrm>
              <a:off x="2939126" y="1906658"/>
              <a:ext cx="947048" cy="830997"/>
            </a:xfrm>
            <a:prstGeom prst="rect">
              <a:avLst/>
            </a:prstGeom>
            <a:noFill/>
          </p:spPr>
          <p:txBody>
            <a:bodyPr wrap="square" rtlCol="1" anchor="ctr">
              <a:spAutoFit/>
            </a:bodyPr>
            <a:lstStyle>
              <a:defPPr>
                <a:defRPr lang="he-IL"/>
              </a:defPPr>
              <a:lvl1pPr rtl="1">
                <a:defRPr>
                  <a:solidFill>
                    <a:schemeClr val="bg1">
                      <a:lumMod val="65000"/>
                    </a:schemeClr>
                  </a:solidFill>
                  <a:latin typeface="Secular One" panose="00000500000000000000" pitchFamily="2" charset="-79"/>
                  <a:cs typeface="Secular One" panose="00000500000000000000" pitchFamily="2" charset="-79"/>
                </a:defRPr>
              </a:lvl1pPr>
            </a:lstStyle>
            <a:p>
              <a:pPr algn="ctr" rtl="0"/>
              <a:r>
                <a:rPr lang="en-US" sz="4800" b="1">
                  <a:solidFill>
                    <a:schemeClr val="bg1"/>
                  </a:solidFill>
                  <a:latin typeface="Sora" pitchFamily="2" charset="0"/>
                  <a:ea typeface="Roboto" panose="02000000000000000000" pitchFamily="2" charset="0"/>
                  <a:cs typeface="Sora" pitchFamily="2" charset="0"/>
                </a:rPr>
                <a:t>E</a:t>
              </a:r>
              <a:endParaRPr lang="he-IL" sz="4800" b="1">
                <a:solidFill>
                  <a:schemeClr val="bg1"/>
                </a:solidFill>
                <a:latin typeface="Sora" pitchFamily="2" charset="0"/>
                <a:ea typeface="Roboto" panose="02000000000000000000" pitchFamily="2" charset="0"/>
              </a:endParaRPr>
            </a:p>
          </p:txBody>
        </p:sp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2C24ADD7-1CB0-4F98-BF44-ABF522785751}"/>
              </a:ext>
            </a:extLst>
          </p:cNvPr>
          <p:cNvGrpSpPr/>
          <p:nvPr/>
        </p:nvGrpSpPr>
        <p:grpSpPr>
          <a:xfrm>
            <a:off x="7754088" y="1301614"/>
            <a:ext cx="2253996" cy="1943100"/>
            <a:chOff x="7754088" y="1301614"/>
            <a:chExt cx="2253996" cy="1943100"/>
          </a:xfrm>
        </p:grpSpPr>
        <p:sp>
          <p:nvSpPr>
            <p:cNvPr id="15" name="Hexagon 14">
              <a:extLst>
                <a:ext uri="{FF2B5EF4-FFF2-40B4-BE49-F238E27FC236}">
                  <a16:creationId xmlns:a16="http://schemas.microsoft.com/office/drawing/2014/main" id="{2DA35411-F213-4C1C-9188-2D2C78213593}"/>
                </a:ext>
              </a:extLst>
            </p:cNvPr>
            <p:cNvSpPr/>
            <p:nvPr/>
          </p:nvSpPr>
          <p:spPr>
            <a:xfrm>
              <a:off x="7754088" y="1301614"/>
              <a:ext cx="2253996" cy="1943100"/>
            </a:xfrm>
            <a:prstGeom prst="hexagon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89AB16AF-9C61-493B-94E2-F6E53DB17C90}"/>
                </a:ext>
              </a:extLst>
            </p:cNvPr>
            <p:cNvSpPr txBox="1"/>
            <p:nvPr/>
          </p:nvSpPr>
          <p:spPr>
            <a:xfrm>
              <a:off x="8454678" y="1854063"/>
              <a:ext cx="947048" cy="830997"/>
            </a:xfrm>
            <a:prstGeom prst="rect">
              <a:avLst/>
            </a:prstGeom>
            <a:noFill/>
          </p:spPr>
          <p:txBody>
            <a:bodyPr wrap="square" rtlCol="1" anchor="ctr">
              <a:spAutoFit/>
            </a:bodyPr>
            <a:lstStyle>
              <a:defPPr>
                <a:defRPr lang="he-IL"/>
              </a:defPPr>
              <a:lvl1pPr rtl="1">
                <a:defRPr>
                  <a:solidFill>
                    <a:schemeClr val="bg1">
                      <a:lumMod val="65000"/>
                    </a:schemeClr>
                  </a:solidFill>
                  <a:latin typeface="Secular One" panose="00000500000000000000" pitchFamily="2" charset="-79"/>
                  <a:cs typeface="Secular One" panose="00000500000000000000" pitchFamily="2" charset="-79"/>
                </a:defRPr>
              </a:lvl1pPr>
            </a:lstStyle>
            <a:p>
              <a:pPr algn="ctr" rtl="0"/>
              <a:r>
                <a:rPr lang="en-US" sz="4800" b="1">
                  <a:solidFill>
                    <a:schemeClr val="bg1"/>
                  </a:solidFill>
                  <a:latin typeface="Sora" pitchFamily="2" charset="0"/>
                  <a:ea typeface="Roboto" panose="02000000000000000000" pitchFamily="2" charset="0"/>
                  <a:cs typeface="Sora" pitchFamily="2" charset="0"/>
                </a:rPr>
                <a:t>E</a:t>
              </a:r>
              <a:endParaRPr lang="he-IL" sz="4800" b="1">
                <a:solidFill>
                  <a:schemeClr val="bg1"/>
                </a:solidFill>
                <a:latin typeface="Sora" pitchFamily="2" charset="0"/>
                <a:ea typeface="Roboto" panose="02000000000000000000" pitchFamily="2" charset="0"/>
              </a:endParaRPr>
            </a:p>
          </p:txBody>
        </p:sp>
      </p:grpSp>
      <p:grpSp>
        <p:nvGrpSpPr>
          <p:cNvPr id="5" name="Group 4">
            <a:extLst>
              <a:ext uri="{FF2B5EF4-FFF2-40B4-BE49-F238E27FC236}">
                <a16:creationId xmlns:a16="http://schemas.microsoft.com/office/drawing/2014/main" id="{87A712D6-7520-4896-9903-A3A5B14DD29E}"/>
              </a:ext>
            </a:extLst>
          </p:cNvPr>
          <p:cNvGrpSpPr/>
          <p:nvPr/>
        </p:nvGrpSpPr>
        <p:grpSpPr>
          <a:xfrm>
            <a:off x="6008953" y="1328821"/>
            <a:ext cx="2253996" cy="1943100"/>
            <a:chOff x="6008953" y="1328821"/>
            <a:chExt cx="2253996" cy="1943100"/>
          </a:xfrm>
        </p:grpSpPr>
        <p:sp>
          <p:nvSpPr>
            <p:cNvPr id="14" name="Hexagon 13">
              <a:extLst>
                <a:ext uri="{FF2B5EF4-FFF2-40B4-BE49-F238E27FC236}">
                  <a16:creationId xmlns:a16="http://schemas.microsoft.com/office/drawing/2014/main" id="{2B366FDE-00CA-4FD3-B64F-6D0C901CAA22}"/>
                </a:ext>
              </a:extLst>
            </p:cNvPr>
            <p:cNvSpPr/>
            <p:nvPr/>
          </p:nvSpPr>
          <p:spPr>
            <a:xfrm>
              <a:off x="6008953" y="1328821"/>
              <a:ext cx="2253996" cy="1943100"/>
            </a:xfrm>
            <a:prstGeom prst="hexagon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E42BF001-9F91-49EA-B543-C693816DB43D}"/>
                </a:ext>
              </a:extLst>
            </p:cNvPr>
            <p:cNvSpPr txBox="1"/>
            <p:nvPr/>
          </p:nvSpPr>
          <p:spPr>
            <a:xfrm>
              <a:off x="6662427" y="1961072"/>
              <a:ext cx="947048" cy="830997"/>
            </a:xfrm>
            <a:prstGeom prst="rect">
              <a:avLst/>
            </a:prstGeom>
            <a:noFill/>
          </p:spPr>
          <p:txBody>
            <a:bodyPr wrap="square" rtlCol="1" anchor="ctr">
              <a:spAutoFit/>
            </a:bodyPr>
            <a:lstStyle>
              <a:defPPr>
                <a:defRPr lang="he-IL"/>
              </a:defPPr>
              <a:lvl1pPr rtl="1">
                <a:defRPr>
                  <a:solidFill>
                    <a:schemeClr val="bg1">
                      <a:lumMod val="65000"/>
                    </a:schemeClr>
                  </a:solidFill>
                  <a:latin typeface="Secular One" panose="00000500000000000000" pitchFamily="2" charset="-79"/>
                  <a:cs typeface="Secular One" panose="00000500000000000000" pitchFamily="2" charset="-79"/>
                </a:defRPr>
              </a:lvl1pPr>
            </a:lstStyle>
            <a:p>
              <a:pPr algn="ctr" rtl="0"/>
              <a:r>
                <a:rPr lang="en-US" sz="4800" b="1">
                  <a:solidFill>
                    <a:schemeClr val="bg1"/>
                  </a:solidFill>
                  <a:latin typeface="Sora" pitchFamily="2" charset="0"/>
                  <a:ea typeface="Roboto" panose="02000000000000000000" pitchFamily="2" charset="0"/>
                  <a:cs typeface="Sora" pitchFamily="2" charset="0"/>
                </a:rPr>
                <a:t>T</a:t>
              </a:r>
              <a:endParaRPr lang="he-IL" sz="4800" b="1">
                <a:solidFill>
                  <a:schemeClr val="bg1"/>
                </a:solidFill>
                <a:latin typeface="Sora" pitchFamily="2" charset="0"/>
                <a:ea typeface="Roboto" panose="02000000000000000000" pitchFamily="2" charset="0"/>
              </a:endParaRPr>
            </a:p>
          </p:txBody>
        </p:sp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A0E3E130-8133-43C4-BF0B-3AA93863100F}"/>
              </a:ext>
            </a:extLst>
          </p:cNvPr>
          <p:cNvGrpSpPr/>
          <p:nvPr/>
        </p:nvGrpSpPr>
        <p:grpSpPr>
          <a:xfrm>
            <a:off x="9591202" y="1328821"/>
            <a:ext cx="2253996" cy="1943100"/>
            <a:chOff x="9591202" y="1328821"/>
            <a:chExt cx="2253996" cy="1943100"/>
          </a:xfrm>
        </p:grpSpPr>
        <p:sp>
          <p:nvSpPr>
            <p:cNvPr id="16" name="Hexagon 15">
              <a:extLst>
                <a:ext uri="{FF2B5EF4-FFF2-40B4-BE49-F238E27FC236}">
                  <a16:creationId xmlns:a16="http://schemas.microsoft.com/office/drawing/2014/main" id="{B0B32127-CEED-4F2C-A7A2-1811F8CCFE81}"/>
                </a:ext>
              </a:extLst>
            </p:cNvPr>
            <p:cNvSpPr/>
            <p:nvPr/>
          </p:nvSpPr>
          <p:spPr>
            <a:xfrm>
              <a:off x="9591202" y="1328821"/>
              <a:ext cx="2253996" cy="1943100"/>
            </a:xfrm>
            <a:prstGeom prst="hexagon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CBB85FB3-8135-48C0-8EFF-1D54BA0AB6E6}"/>
                </a:ext>
              </a:extLst>
            </p:cNvPr>
            <p:cNvSpPr txBox="1"/>
            <p:nvPr/>
          </p:nvSpPr>
          <p:spPr>
            <a:xfrm>
              <a:off x="10302399" y="1884872"/>
              <a:ext cx="947048" cy="830997"/>
            </a:xfrm>
            <a:prstGeom prst="rect">
              <a:avLst/>
            </a:prstGeom>
            <a:noFill/>
          </p:spPr>
          <p:txBody>
            <a:bodyPr wrap="square" rtlCol="1" anchor="ctr">
              <a:spAutoFit/>
            </a:bodyPr>
            <a:lstStyle>
              <a:defPPr>
                <a:defRPr lang="he-IL"/>
              </a:defPPr>
              <a:lvl1pPr rtl="1">
                <a:defRPr>
                  <a:solidFill>
                    <a:schemeClr val="bg1">
                      <a:lumMod val="65000"/>
                    </a:schemeClr>
                  </a:solidFill>
                  <a:latin typeface="Secular One" panose="00000500000000000000" pitchFamily="2" charset="-79"/>
                  <a:cs typeface="Secular One" panose="00000500000000000000" pitchFamily="2" charset="-79"/>
                </a:defRPr>
              </a:lvl1pPr>
            </a:lstStyle>
            <a:p>
              <a:pPr algn="ctr" rtl="0"/>
              <a:r>
                <a:rPr lang="en-US" sz="4800" b="1">
                  <a:solidFill>
                    <a:schemeClr val="bg1"/>
                  </a:solidFill>
                  <a:latin typeface="Sora" pitchFamily="2" charset="0"/>
                  <a:ea typeface="Roboto" panose="02000000000000000000" pitchFamily="2" charset="0"/>
                  <a:cs typeface="Sora" pitchFamily="2" charset="0"/>
                </a:rPr>
                <a:t>L</a:t>
              </a:r>
              <a:endParaRPr lang="he-IL" sz="4800" b="1">
                <a:solidFill>
                  <a:schemeClr val="bg1"/>
                </a:solidFill>
                <a:latin typeface="Sora" pitchFamily="2" charset="0"/>
                <a:ea typeface="Roboto" panose="02000000000000000000" pitchFamily="2" charset="0"/>
              </a:endParaRPr>
            </a:p>
          </p:txBody>
        </p:sp>
      </p:grp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BDC38E18-C63C-4565-A660-098F87BAE20A}"/>
              </a:ext>
            </a:extLst>
          </p:cNvPr>
          <p:cNvSpPr/>
          <p:nvPr/>
        </p:nvSpPr>
        <p:spPr>
          <a:xfrm>
            <a:off x="1203203" y="3561462"/>
            <a:ext cx="4391256" cy="3056113"/>
          </a:xfrm>
          <a:prstGeom prst="roundRect">
            <a:avLst/>
          </a:prstGeom>
          <a:solidFill>
            <a:srgbClr val="073B4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27D1FB60-28A1-449E-BFC2-54842C4AF3D9}"/>
              </a:ext>
            </a:extLst>
          </p:cNvPr>
          <p:cNvSpPr txBox="1"/>
          <p:nvPr/>
        </p:nvSpPr>
        <p:spPr>
          <a:xfrm>
            <a:off x="1795025" y="3685658"/>
            <a:ext cx="2860082" cy="707886"/>
          </a:xfrm>
          <a:prstGeom prst="rect">
            <a:avLst/>
          </a:prstGeom>
          <a:noFill/>
        </p:spPr>
        <p:txBody>
          <a:bodyPr wrap="square" rtlCol="1" anchor="ctr">
            <a:spAutoFit/>
          </a:bodyPr>
          <a:lstStyle>
            <a:defPPr>
              <a:defRPr lang="he-IL"/>
            </a:defPPr>
            <a:lvl1pPr rtl="1">
              <a:defRPr>
                <a:solidFill>
                  <a:schemeClr val="bg1">
                    <a:lumMod val="65000"/>
                  </a:schemeClr>
                </a:solidFill>
                <a:latin typeface="Secular One" panose="00000500000000000000" pitchFamily="2" charset="-79"/>
                <a:cs typeface="Secular One" panose="00000500000000000000" pitchFamily="2" charset="-79"/>
              </a:defRPr>
            </a:lvl1pPr>
          </a:lstStyle>
          <a:p>
            <a:pPr algn="ctr" rtl="0"/>
            <a:r>
              <a:rPr lang="en-US" sz="4000" b="1">
                <a:solidFill>
                  <a:schemeClr val="bg1"/>
                </a:solidFill>
                <a:latin typeface="Sora" pitchFamily="2" charset="0"/>
                <a:ea typeface="Roboto" panose="02000000000000000000" pitchFamily="2" charset="0"/>
                <a:cs typeface="Sora" pitchFamily="2" charset="0"/>
              </a:rPr>
              <a:t>Economic</a:t>
            </a:r>
            <a:endParaRPr lang="he-IL" sz="4000" b="1">
              <a:solidFill>
                <a:schemeClr val="bg1"/>
              </a:solidFill>
              <a:latin typeface="Sora" pitchFamily="2" charset="0"/>
              <a:ea typeface="Roboto" panose="02000000000000000000" pitchFamily="2" charset="0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7CD51A59-3417-448F-8CD1-03D09E227828}"/>
              </a:ext>
            </a:extLst>
          </p:cNvPr>
          <p:cNvSpPr txBox="1"/>
          <p:nvPr/>
        </p:nvSpPr>
        <p:spPr>
          <a:xfrm>
            <a:off x="1285023" y="4393544"/>
            <a:ext cx="4170037" cy="907941"/>
          </a:xfrm>
          <a:prstGeom prst="rect">
            <a:avLst/>
          </a:prstGeom>
          <a:noFill/>
        </p:spPr>
        <p:txBody>
          <a:bodyPr wrap="square" rtlCol="1" anchor="ctr">
            <a:spAutoFit/>
          </a:bodyPr>
          <a:lstStyle>
            <a:defPPr>
              <a:defRPr lang="he-IL"/>
            </a:defPPr>
            <a:lvl1pPr marL="342900" indent="-342900">
              <a:spcAft>
                <a:spcPts val="600"/>
              </a:spcAft>
              <a:buFont typeface="Arial" panose="020B0604020202020204" pitchFamily="34" charset="0"/>
              <a:buChar char="•"/>
              <a:defRPr sz="2400" b="1">
                <a:solidFill>
                  <a:schemeClr val="bg1"/>
                </a:solidFill>
                <a:latin typeface="Sora" pitchFamily="2" charset="0"/>
                <a:ea typeface="Roboto" panose="02000000000000000000" pitchFamily="2" charset="0"/>
                <a:cs typeface="Secular One" panose="00000500000000000000" pitchFamily="2" charset="-79"/>
              </a:defRPr>
            </a:lvl1pPr>
          </a:lstStyle>
          <a:p>
            <a:r>
              <a:rPr lang="en-US"/>
              <a:t>economic growth.</a:t>
            </a:r>
          </a:p>
          <a:p>
            <a:r>
              <a:rPr lang="en-US"/>
              <a:t>Increasing labor cost.</a:t>
            </a:r>
          </a:p>
        </p:txBody>
      </p:sp>
      <p:sp>
        <p:nvSpPr>
          <p:cNvPr id="69" name="Rectangle 68">
            <a:extLst>
              <a:ext uri="{FF2B5EF4-FFF2-40B4-BE49-F238E27FC236}">
                <a16:creationId xmlns:a16="http://schemas.microsoft.com/office/drawing/2014/main" id="{F349A2BA-1B54-4D48-8D8D-9E0BA1C38354}"/>
              </a:ext>
            </a:extLst>
          </p:cNvPr>
          <p:cNvSpPr/>
          <p:nvPr/>
        </p:nvSpPr>
        <p:spPr>
          <a:xfrm>
            <a:off x="0" y="-15404"/>
            <a:ext cx="12192000" cy="993811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70" name="Rectangle: Rounded Corners 69">
            <a:extLst>
              <a:ext uri="{FF2B5EF4-FFF2-40B4-BE49-F238E27FC236}">
                <a16:creationId xmlns:a16="http://schemas.microsoft.com/office/drawing/2014/main" id="{A489B209-DB20-4431-96B8-CE6395E54765}"/>
              </a:ext>
            </a:extLst>
          </p:cNvPr>
          <p:cNvSpPr/>
          <p:nvPr/>
        </p:nvSpPr>
        <p:spPr>
          <a:xfrm>
            <a:off x="10248455" y="35675"/>
            <a:ext cx="1828798" cy="861448"/>
          </a:xfrm>
          <a:prstGeom prst="roundRect">
            <a:avLst/>
          </a:prstGeom>
          <a:solidFill>
            <a:srgbClr val="52CBB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B7892D2F-9188-4CBB-B918-E749763ABC83}"/>
              </a:ext>
            </a:extLst>
          </p:cNvPr>
          <p:cNvSpPr txBox="1"/>
          <p:nvPr/>
        </p:nvSpPr>
        <p:spPr>
          <a:xfrm>
            <a:off x="1433971" y="296834"/>
            <a:ext cx="1365378" cy="369332"/>
          </a:xfrm>
          <a:prstGeom prst="rect">
            <a:avLst/>
          </a:prstGeom>
          <a:noFill/>
        </p:spPr>
        <p:txBody>
          <a:bodyPr wrap="square" rtlCol="1" anchor="ctr">
            <a:spAutoFit/>
          </a:bodyPr>
          <a:lstStyle>
            <a:defPPr>
              <a:defRPr lang="he-IL"/>
            </a:defPPr>
            <a:lvl1pPr rtl="1">
              <a:defRPr>
                <a:solidFill>
                  <a:schemeClr val="bg1">
                    <a:lumMod val="65000"/>
                  </a:schemeClr>
                </a:solidFill>
                <a:latin typeface="Secular One" panose="00000500000000000000" pitchFamily="2" charset="-79"/>
                <a:cs typeface="Secular One" panose="00000500000000000000" pitchFamily="2" charset="-79"/>
              </a:defRPr>
            </a:lvl1pPr>
          </a:lstStyle>
          <a:p>
            <a:r>
              <a:rPr lang="en-US"/>
              <a:t>Disruptive</a:t>
            </a:r>
            <a:r>
              <a:rPr lang="he-IL"/>
              <a:t> </a:t>
            </a:r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C124AB73-B2FF-49A3-A1DD-298022F9824D}"/>
              </a:ext>
            </a:extLst>
          </p:cNvPr>
          <p:cNvSpPr txBox="1"/>
          <p:nvPr/>
        </p:nvSpPr>
        <p:spPr>
          <a:xfrm>
            <a:off x="3369720" y="296834"/>
            <a:ext cx="2012273" cy="369332"/>
          </a:xfrm>
          <a:prstGeom prst="rect">
            <a:avLst/>
          </a:prstGeom>
          <a:noFill/>
        </p:spPr>
        <p:txBody>
          <a:bodyPr wrap="square" rtlCol="1" anchor="ctr">
            <a:spAutoFit/>
          </a:bodyPr>
          <a:lstStyle>
            <a:defPPr>
              <a:defRPr lang="he-IL"/>
            </a:defPPr>
            <a:lvl1pPr>
              <a:defRPr>
                <a:solidFill>
                  <a:schemeClr val="bg1">
                    <a:lumMod val="65000"/>
                  </a:schemeClr>
                </a:solidFill>
                <a:latin typeface="Secular One" panose="00000500000000000000" pitchFamily="2" charset="-79"/>
                <a:cs typeface="Secular One" panose="00000500000000000000" pitchFamily="2" charset="-79"/>
              </a:defRPr>
            </a:lvl1pPr>
          </a:lstStyle>
          <a:p>
            <a:r>
              <a:rPr lang="en-US"/>
              <a:t>Strategic Canvas</a:t>
            </a:r>
            <a:endParaRPr lang="he-IL"/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571350E8-7772-4986-8479-B1D1DEA65D38}"/>
              </a:ext>
            </a:extLst>
          </p:cNvPr>
          <p:cNvSpPr txBox="1"/>
          <p:nvPr/>
        </p:nvSpPr>
        <p:spPr>
          <a:xfrm>
            <a:off x="5952364" y="296834"/>
            <a:ext cx="1271964" cy="369332"/>
          </a:xfrm>
          <a:prstGeom prst="rect">
            <a:avLst/>
          </a:prstGeom>
          <a:noFill/>
        </p:spPr>
        <p:txBody>
          <a:bodyPr wrap="square" rtlCol="1" anchor="ctr">
            <a:spAutoFit/>
          </a:bodyPr>
          <a:lstStyle>
            <a:defPPr>
              <a:defRPr lang="he-IL"/>
            </a:defPPr>
            <a:lvl1pPr>
              <a:defRPr>
                <a:solidFill>
                  <a:schemeClr val="bg1">
                    <a:lumMod val="65000"/>
                  </a:schemeClr>
                </a:solidFill>
                <a:latin typeface="Secular One" panose="00000500000000000000" pitchFamily="2" charset="-79"/>
                <a:cs typeface="Secular One" panose="00000500000000000000" pitchFamily="2" charset="-79"/>
              </a:defRPr>
            </a:lvl1pPr>
          </a:lstStyle>
          <a:p>
            <a:r>
              <a:rPr lang="en-US"/>
              <a:t>Six Paths</a:t>
            </a:r>
            <a:endParaRPr lang="he-IL"/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E2F6D0F3-410B-40AB-9488-8DDD088983ED}"/>
              </a:ext>
            </a:extLst>
          </p:cNvPr>
          <p:cNvSpPr txBox="1"/>
          <p:nvPr/>
        </p:nvSpPr>
        <p:spPr>
          <a:xfrm>
            <a:off x="7794699" y="296834"/>
            <a:ext cx="1955799" cy="369332"/>
          </a:xfrm>
          <a:prstGeom prst="rect">
            <a:avLst/>
          </a:prstGeom>
          <a:noFill/>
        </p:spPr>
        <p:txBody>
          <a:bodyPr wrap="square" rtlCol="1" anchor="ctr">
            <a:spAutoFit/>
          </a:bodyPr>
          <a:lstStyle>
            <a:defPPr>
              <a:defRPr lang="he-IL"/>
            </a:defPPr>
            <a:lvl1pPr>
              <a:defRPr>
                <a:solidFill>
                  <a:schemeClr val="bg1">
                    <a:lumMod val="65000"/>
                  </a:schemeClr>
                </a:solidFill>
                <a:latin typeface="Secular One" panose="00000500000000000000" pitchFamily="2" charset="-79"/>
                <a:cs typeface="Secular One" panose="00000500000000000000" pitchFamily="2" charset="-79"/>
              </a:defRPr>
            </a:lvl1pPr>
          </a:lstStyle>
          <a:p>
            <a:r>
              <a:rPr lang="en-US"/>
              <a:t>Business Canvas</a:t>
            </a:r>
            <a:endParaRPr lang="he-IL"/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id="{A5FECD43-6E82-40C4-B5BE-7424A0BBEDDA}"/>
              </a:ext>
            </a:extLst>
          </p:cNvPr>
          <p:cNvSpPr txBox="1"/>
          <p:nvPr/>
        </p:nvSpPr>
        <p:spPr>
          <a:xfrm>
            <a:off x="10320867" y="158335"/>
            <a:ext cx="1813410" cy="646331"/>
          </a:xfrm>
          <a:prstGeom prst="rect">
            <a:avLst/>
          </a:prstGeom>
          <a:noFill/>
        </p:spPr>
        <p:txBody>
          <a:bodyPr wrap="square" rtlCol="1" anchor="ctr">
            <a:spAutoFit/>
          </a:bodyPr>
          <a:lstStyle>
            <a:defPPr>
              <a:defRPr lang="he-IL"/>
            </a:defPPr>
            <a:lvl1pPr rtl="1">
              <a:defRPr sz="3200">
                <a:solidFill>
                  <a:schemeClr val="bg1"/>
                </a:solidFill>
                <a:latin typeface="Secular One" panose="00000500000000000000" pitchFamily="2" charset="-79"/>
                <a:cs typeface="Secular One" panose="00000500000000000000" pitchFamily="2" charset="-79"/>
              </a:defRPr>
            </a:lvl1pPr>
          </a:lstStyle>
          <a:p>
            <a:r>
              <a:rPr lang="en-US" sz="3600"/>
              <a:t>PESTEL</a:t>
            </a:r>
            <a:endParaRPr lang="he-IL" sz="3600"/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22520B20-7A99-4819-A28A-48C5647B222D}"/>
              </a:ext>
            </a:extLst>
          </p:cNvPr>
          <p:cNvSpPr txBox="1"/>
          <p:nvPr/>
        </p:nvSpPr>
        <p:spPr>
          <a:xfrm>
            <a:off x="215128" y="308276"/>
            <a:ext cx="648472" cy="369332"/>
          </a:xfrm>
          <a:prstGeom prst="rect">
            <a:avLst/>
          </a:prstGeom>
          <a:noFill/>
        </p:spPr>
        <p:txBody>
          <a:bodyPr wrap="square" rtlCol="1" anchor="ctr">
            <a:spAutoFit/>
          </a:bodyPr>
          <a:lstStyle>
            <a:defPPr>
              <a:defRPr lang="he-IL"/>
            </a:defPPr>
            <a:lvl1pPr algn="r" rtl="1">
              <a:defRPr>
                <a:solidFill>
                  <a:schemeClr val="bg1">
                    <a:lumMod val="65000"/>
                  </a:schemeClr>
                </a:solidFill>
                <a:latin typeface="Secular One" panose="00000500000000000000" pitchFamily="2" charset="-79"/>
                <a:cs typeface="Secular One" panose="00000500000000000000" pitchFamily="2" charset="-79"/>
              </a:defRPr>
            </a:lvl1pPr>
          </a:lstStyle>
          <a:p>
            <a:pPr algn="l"/>
            <a:r>
              <a:rPr lang="en-US"/>
              <a:t>Idea</a:t>
            </a:r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410955301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E364EDA2-1500-429B-A0B6-FBCA4829C304}"/>
              </a:ext>
            </a:extLst>
          </p:cNvPr>
          <p:cNvGrpSpPr/>
          <p:nvPr/>
        </p:nvGrpSpPr>
        <p:grpSpPr>
          <a:xfrm>
            <a:off x="6008953" y="1328821"/>
            <a:ext cx="2253996" cy="1943100"/>
            <a:chOff x="6008953" y="1328821"/>
            <a:chExt cx="2253996" cy="1943100"/>
          </a:xfrm>
        </p:grpSpPr>
        <p:sp>
          <p:nvSpPr>
            <p:cNvPr id="14" name="Hexagon 13">
              <a:extLst>
                <a:ext uri="{FF2B5EF4-FFF2-40B4-BE49-F238E27FC236}">
                  <a16:creationId xmlns:a16="http://schemas.microsoft.com/office/drawing/2014/main" id="{2B366FDE-00CA-4FD3-B64F-6D0C901CAA22}"/>
                </a:ext>
              </a:extLst>
            </p:cNvPr>
            <p:cNvSpPr/>
            <p:nvPr/>
          </p:nvSpPr>
          <p:spPr>
            <a:xfrm>
              <a:off x="6008953" y="1328821"/>
              <a:ext cx="2253996" cy="1943100"/>
            </a:xfrm>
            <a:prstGeom prst="hexagon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E42BF001-9F91-49EA-B543-C693816DB43D}"/>
                </a:ext>
              </a:extLst>
            </p:cNvPr>
            <p:cNvSpPr txBox="1"/>
            <p:nvPr/>
          </p:nvSpPr>
          <p:spPr>
            <a:xfrm>
              <a:off x="6662427" y="1961072"/>
              <a:ext cx="947048" cy="830997"/>
            </a:xfrm>
            <a:prstGeom prst="rect">
              <a:avLst/>
            </a:prstGeom>
            <a:noFill/>
          </p:spPr>
          <p:txBody>
            <a:bodyPr wrap="square" rtlCol="1" anchor="ctr">
              <a:spAutoFit/>
            </a:bodyPr>
            <a:lstStyle>
              <a:defPPr>
                <a:defRPr lang="he-IL"/>
              </a:defPPr>
              <a:lvl1pPr rtl="1">
                <a:defRPr>
                  <a:solidFill>
                    <a:schemeClr val="bg1">
                      <a:lumMod val="65000"/>
                    </a:schemeClr>
                  </a:solidFill>
                  <a:latin typeface="Secular One" panose="00000500000000000000" pitchFamily="2" charset="-79"/>
                  <a:cs typeface="Secular One" panose="00000500000000000000" pitchFamily="2" charset="-79"/>
                </a:defRPr>
              </a:lvl1pPr>
            </a:lstStyle>
            <a:p>
              <a:pPr algn="ctr" rtl="0"/>
              <a:r>
                <a:rPr lang="en-US" sz="4800" b="1">
                  <a:solidFill>
                    <a:schemeClr val="bg1"/>
                  </a:solidFill>
                  <a:latin typeface="Sora" pitchFamily="2" charset="0"/>
                  <a:ea typeface="Roboto" panose="02000000000000000000" pitchFamily="2" charset="0"/>
                  <a:cs typeface="Sora" pitchFamily="2" charset="0"/>
                </a:rPr>
                <a:t>T</a:t>
              </a:r>
              <a:endParaRPr lang="he-IL" sz="4800" b="1">
                <a:solidFill>
                  <a:schemeClr val="bg1"/>
                </a:solidFill>
                <a:latin typeface="Sora" pitchFamily="2" charset="0"/>
                <a:ea typeface="Roboto" panose="02000000000000000000" pitchFamily="2" charset="0"/>
              </a:endParaRPr>
            </a:p>
          </p:txBody>
        </p:sp>
      </p:grp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1B22ADEB-8DCA-4BC3-9C6C-80F8DAD677D0}"/>
              </a:ext>
            </a:extLst>
          </p:cNvPr>
          <p:cNvCxnSpPr>
            <a:cxnSpLocks/>
            <a:endCxn id="27" idx="0"/>
          </p:cNvCxnSpPr>
          <p:nvPr/>
        </p:nvCxnSpPr>
        <p:spPr>
          <a:xfrm flipH="1">
            <a:off x="5347425" y="2867542"/>
            <a:ext cx="1446" cy="818116"/>
          </a:xfrm>
          <a:prstGeom prst="line">
            <a:avLst/>
          </a:prstGeom>
          <a:ln w="57150">
            <a:solidFill>
              <a:srgbClr val="FFD16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" name="Group 7">
            <a:extLst>
              <a:ext uri="{FF2B5EF4-FFF2-40B4-BE49-F238E27FC236}">
                <a16:creationId xmlns:a16="http://schemas.microsoft.com/office/drawing/2014/main" id="{B33A47E4-5D7C-44F8-B6A4-8F1396AE02AB}"/>
              </a:ext>
            </a:extLst>
          </p:cNvPr>
          <p:cNvGrpSpPr/>
          <p:nvPr/>
        </p:nvGrpSpPr>
        <p:grpSpPr>
          <a:xfrm>
            <a:off x="405628" y="1301614"/>
            <a:ext cx="2253996" cy="1943100"/>
            <a:chOff x="405628" y="1301614"/>
            <a:chExt cx="2253996" cy="1943100"/>
          </a:xfrm>
        </p:grpSpPr>
        <p:sp>
          <p:nvSpPr>
            <p:cNvPr id="3" name="Hexagon 2">
              <a:extLst>
                <a:ext uri="{FF2B5EF4-FFF2-40B4-BE49-F238E27FC236}">
                  <a16:creationId xmlns:a16="http://schemas.microsoft.com/office/drawing/2014/main" id="{F91700C7-A906-40E6-B5E2-9827B293C9F4}"/>
                </a:ext>
              </a:extLst>
            </p:cNvPr>
            <p:cNvSpPr/>
            <p:nvPr/>
          </p:nvSpPr>
          <p:spPr>
            <a:xfrm>
              <a:off x="405628" y="1301614"/>
              <a:ext cx="2253996" cy="1943100"/>
            </a:xfrm>
            <a:prstGeom prst="hexagon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A92A0385-ABFE-420B-8419-1AF4A6B4DDB0}"/>
                </a:ext>
              </a:extLst>
            </p:cNvPr>
            <p:cNvSpPr txBox="1"/>
            <p:nvPr/>
          </p:nvSpPr>
          <p:spPr>
            <a:xfrm>
              <a:off x="1089825" y="1857666"/>
              <a:ext cx="947048" cy="830997"/>
            </a:xfrm>
            <a:prstGeom prst="rect">
              <a:avLst/>
            </a:prstGeom>
            <a:noFill/>
          </p:spPr>
          <p:txBody>
            <a:bodyPr wrap="square" rtlCol="1" anchor="ctr">
              <a:spAutoFit/>
            </a:bodyPr>
            <a:lstStyle>
              <a:defPPr>
                <a:defRPr lang="he-IL"/>
              </a:defPPr>
              <a:lvl1pPr rtl="1">
                <a:defRPr>
                  <a:solidFill>
                    <a:schemeClr val="bg1">
                      <a:lumMod val="65000"/>
                    </a:schemeClr>
                  </a:solidFill>
                  <a:latin typeface="Secular One" panose="00000500000000000000" pitchFamily="2" charset="-79"/>
                  <a:cs typeface="Secular One" panose="00000500000000000000" pitchFamily="2" charset="-79"/>
                </a:defRPr>
              </a:lvl1pPr>
            </a:lstStyle>
            <a:p>
              <a:pPr algn="ctr" rtl="0"/>
              <a:r>
                <a:rPr lang="en-US" sz="4800" b="1">
                  <a:solidFill>
                    <a:schemeClr val="bg1"/>
                  </a:solidFill>
                  <a:latin typeface="Sora" pitchFamily="2" charset="0"/>
                  <a:ea typeface="Roboto" panose="02000000000000000000" pitchFamily="2" charset="0"/>
                  <a:cs typeface="Sora" pitchFamily="2" charset="0"/>
                </a:rPr>
                <a:t>P</a:t>
              </a:r>
              <a:endParaRPr lang="he-IL" sz="4800" b="1">
                <a:solidFill>
                  <a:schemeClr val="bg1"/>
                </a:solidFill>
                <a:latin typeface="Sora" pitchFamily="2" charset="0"/>
                <a:ea typeface="Roboto" panose="02000000000000000000" pitchFamily="2" charset="0"/>
              </a:endParaRPr>
            </a:p>
          </p:txBody>
        </p:sp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7AB6F59C-843F-4B7B-9974-4E25FE8AB197}"/>
              </a:ext>
            </a:extLst>
          </p:cNvPr>
          <p:cNvGrpSpPr/>
          <p:nvPr/>
        </p:nvGrpSpPr>
        <p:grpSpPr>
          <a:xfrm>
            <a:off x="2273466" y="1274407"/>
            <a:ext cx="2253996" cy="1943100"/>
            <a:chOff x="2273466" y="1274407"/>
            <a:chExt cx="2253996" cy="1943100"/>
          </a:xfrm>
        </p:grpSpPr>
        <p:sp>
          <p:nvSpPr>
            <p:cNvPr id="12" name="Hexagon 11">
              <a:extLst>
                <a:ext uri="{FF2B5EF4-FFF2-40B4-BE49-F238E27FC236}">
                  <a16:creationId xmlns:a16="http://schemas.microsoft.com/office/drawing/2014/main" id="{FDF62C53-1923-47F6-880B-3A2B9A8C876B}"/>
                </a:ext>
              </a:extLst>
            </p:cNvPr>
            <p:cNvSpPr/>
            <p:nvPr/>
          </p:nvSpPr>
          <p:spPr>
            <a:xfrm>
              <a:off x="2273466" y="1274407"/>
              <a:ext cx="2253996" cy="1943100"/>
            </a:xfrm>
            <a:prstGeom prst="hexagon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75EEFE72-9D41-4D9A-8552-2D2D555663CD}"/>
                </a:ext>
              </a:extLst>
            </p:cNvPr>
            <p:cNvSpPr txBox="1"/>
            <p:nvPr/>
          </p:nvSpPr>
          <p:spPr>
            <a:xfrm>
              <a:off x="2939126" y="1906658"/>
              <a:ext cx="947048" cy="830997"/>
            </a:xfrm>
            <a:prstGeom prst="rect">
              <a:avLst/>
            </a:prstGeom>
            <a:noFill/>
          </p:spPr>
          <p:txBody>
            <a:bodyPr wrap="square" rtlCol="1" anchor="ctr">
              <a:spAutoFit/>
            </a:bodyPr>
            <a:lstStyle>
              <a:defPPr>
                <a:defRPr lang="he-IL"/>
              </a:defPPr>
              <a:lvl1pPr rtl="1">
                <a:defRPr>
                  <a:solidFill>
                    <a:schemeClr val="bg1">
                      <a:lumMod val="65000"/>
                    </a:schemeClr>
                  </a:solidFill>
                  <a:latin typeface="Secular One" panose="00000500000000000000" pitchFamily="2" charset="-79"/>
                  <a:cs typeface="Secular One" panose="00000500000000000000" pitchFamily="2" charset="-79"/>
                </a:defRPr>
              </a:lvl1pPr>
            </a:lstStyle>
            <a:p>
              <a:pPr algn="ctr" rtl="0"/>
              <a:r>
                <a:rPr lang="en-US" sz="4800" b="1">
                  <a:solidFill>
                    <a:schemeClr val="bg1"/>
                  </a:solidFill>
                  <a:latin typeface="Sora" pitchFamily="2" charset="0"/>
                  <a:ea typeface="Roboto" panose="02000000000000000000" pitchFamily="2" charset="0"/>
                  <a:cs typeface="Sora" pitchFamily="2" charset="0"/>
                </a:rPr>
                <a:t>E</a:t>
              </a:r>
              <a:endParaRPr lang="he-IL" sz="4800" b="1">
                <a:solidFill>
                  <a:schemeClr val="bg1"/>
                </a:solidFill>
                <a:latin typeface="Sora" pitchFamily="2" charset="0"/>
                <a:ea typeface="Roboto" panose="02000000000000000000" pitchFamily="2" charset="0"/>
              </a:endParaRPr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C6D3DF70-053B-4359-8726-EDEF407783B6}"/>
              </a:ext>
            </a:extLst>
          </p:cNvPr>
          <p:cNvGrpSpPr/>
          <p:nvPr/>
        </p:nvGrpSpPr>
        <p:grpSpPr>
          <a:xfrm>
            <a:off x="4171839" y="1301614"/>
            <a:ext cx="2253996" cy="1943100"/>
            <a:chOff x="4171839" y="1301614"/>
            <a:chExt cx="2253996" cy="1943100"/>
          </a:xfrm>
        </p:grpSpPr>
        <p:sp>
          <p:nvSpPr>
            <p:cNvPr id="13" name="Hexagon 12">
              <a:extLst>
                <a:ext uri="{FF2B5EF4-FFF2-40B4-BE49-F238E27FC236}">
                  <a16:creationId xmlns:a16="http://schemas.microsoft.com/office/drawing/2014/main" id="{83803306-C843-4EEB-B9C3-55E69A85AD5C}"/>
                </a:ext>
              </a:extLst>
            </p:cNvPr>
            <p:cNvSpPr/>
            <p:nvPr/>
          </p:nvSpPr>
          <p:spPr>
            <a:xfrm>
              <a:off x="4171839" y="1301614"/>
              <a:ext cx="2253996" cy="1943100"/>
            </a:xfrm>
            <a:prstGeom prst="hexagon">
              <a:avLst/>
            </a:prstGeom>
            <a:solidFill>
              <a:srgbClr val="FFD16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55EA8D42-7651-42B7-A2E3-6EA606FFCF2E}"/>
                </a:ext>
              </a:extLst>
            </p:cNvPr>
            <p:cNvSpPr txBox="1"/>
            <p:nvPr/>
          </p:nvSpPr>
          <p:spPr>
            <a:xfrm>
              <a:off x="4840675" y="1857665"/>
              <a:ext cx="947048" cy="830997"/>
            </a:xfrm>
            <a:prstGeom prst="rect">
              <a:avLst/>
            </a:prstGeom>
            <a:noFill/>
          </p:spPr>
          <p:txBody>
            <a:bodyPr wrap="square" rtlCol="1" anchor="ctr">
              <a:spAutoFit/>
            </a:bodyPr>
            <a:lstStyle>
              <a:defPPr>
                <a:defRPr lang="he-IL"/>
              </a:defPPr>
              <a:lvl1pPr rtl="1">
                <a:defRPr>
                  <a:solidFill>
                    <a:schemeClr val="bg1">
                      <a:lumMod val="65000"/>
                    </a:schemeClr>
                  </a:solidFill>
                  <a:latin typeface="Secular One" panose="00000500000000000000" pitchFamily="2" charset="-79"/>
                  <a:cs typeface="Secular One" panose="00000500000000000000" pitchFamily="2" charset="-79"/>
                </a:defRPr>
              </a:lvl1pPr>
            </a:lstStyle>
            <a:p>
              <a:pPr algn="ctr" rtl="0"/>
              <a:r>
                <a:rPr lang="en-US" sz="4800" b="1">
                  <a:solidFill>
                    <a:schemeClr val="bg1"/>
                  </a:solidFill>
                  <a:latin typeface="Sora" pitchFamily="2" charset="0"/>
                  <a:ea typeface="Roboto" panose="02000000000000000000" pitchFamily="2" charset="0"/>
                  <a:cs typeface="Sora" pitchFamily="2" charset="0"/>
                </a:rPr>
                <a:t>S</a:t>
              </a:r>
              <a:endParaRPr lang="he-IL" sz="4800" b="1">
                <a:solidFill>
                  <a:schemeClr val="bg1"/>
                </a:solidFill>
                <a:latin typeface="Sora" pitchFamily="2" charset="0"/>
                <a:ea typeface="Roboto" panose="02000000000000000000" pitchFamily="2" charset="0"/>
              </a:endParaRPr>
            </a:p>
          </p:txBody>
        </p:sp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B7FEF886-23D6-46DB-B2FC-6EACF51BC792}"/>
              </a:ext>
            </a:extLst>
          </p:cNvPr>
          <p:cNvGrpSpPr/>
          <p:nvPr/>
        </p:nvGrpSpPr>
        <p:grpSpPr>
          <a:xfrm>
            <a:off x="7754088" y="1301614"/>
            <a:ext cx="2253996" cy="1943100"/>
            <a:chOff x="7754088" y="1301614"/>
            <a:chExt cx="2253996" cy="1943100"/>
          </a:xfrm>
        </p:grpSpPr>
        <p:sp>
          <p:nvSpPr>
            <p:cNvPr id="15" name="Hexagon 14">
              <a:extLst>
                <a:ext uri="{FF2B5EF4-FFF2-40B4-BE49-F238E27FC236}">
                  <a16:creationId xmlns:a16="http://schemas.microsoft.com/office/drawing/2014/main" id="{2DA35411-F213-4C1C-9188-2D2C78213593}"/>
                </a:ext>
              </a:extLst>
            </p:cNvPr>
            <p:cNvSpPr/>
            <p:nvPr/>
          </p:nvSpPr>
          <p:spPr>
            <a:xfrm>
              <a:off x="7754088" y="1301614"/>
              <a:ext cx="2253996" cy="1943100"/>
            </a:xfrm>
            <a:prstGeom prst="hexagon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89AB16AF-9C61-493B-94E2-F6E53DB17C90}"/>
                </a:ext>
              </a:extLst>
            </p:cNvPr>
            <p:cNvSpPr txBox="1"/>
            <p:nvPr/>
          </p:nvSpPr>
          <p:spPr>
            <a:xfrm>
              <a:off x="8454678" y="1854063"/>
              <a:ext cx="947048" cy="830997"/>
            </a:xfrm>
            <a:prstGeom prst="rect">
              <a:avLst/>
            </a:prstGeom>
            <a:noFill/>
          </p:spPr>
          <p:txBody>
            <a:bodyPr wrap="square" rtlCol="1" anchor="ctr">
              <a:spAutoFit/>
            </a:bodyPr>
            <a:lstStyle>
              <a:defPPr>
                <a:defRPr lang="he-IL"/>
              </a:defPPr>
              <a:lvl1pPr rtl="1">
                <a:defRPr>
                  <a:solidFill>
                    <a:schemeClr val="bg1">
                      <a:lumMod val="65000"/>
                    </a:schemeClr>
                  </a:solidFill>
                  <a:latin typeface="Secular One" panose="00000500000000000000" pitchFamily="2" charset="-79"/>
                  <a:cs typeface="Secular One" panose="00000500000000000000" pitchFamily="2" charset="-79"/>
                </a:defRPr>
              </a:lvl1pPr>
            </a:lstStyle>
            <a:p>
              <a:pPr algn="ctr" rtl="0"/>
              <a:r>
                <a:rPr lang="en-US" sz="4800" b="1">
                  <a:solidFill>
                    <a:schemeClr val="bg1"/>
                  </a:solidFill>
                  <a:latin typeface="Sora" pitchFamily="2" charset="0"/>
                  <a:ea typeface="Roboto" panose="02000000000000000000" pitchFamily="2" charset="0"/>
                  <a:cs typeface="Sora" pitchFamily="2" charset="0"/>
                </a:rPr>
                <a:t>E</a:t>
              </a:r>
              <a:endParaRPr lang="he-IL" sz="4800" b="1">
                <a:solidFill>
                  <a:schemeClr val="bg1"/>
                </a:solidFill>
                <a:latin typeface="Sora" pitchFamily="2" charset="0"/>
                <a:ea typeface="Roboto" panose="02000000000000000000" pitchFamily="2" charset="0"/>
              </a:endParaRPr>
            </a:p>
          </p:txBody>
        </p:sp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6B12EC77-FE73-44A3-98BA-F93C1FE2674F}"/>
              </a:ext>
            </a:extLst>
          </p:cNvPr>
          <p:cNvGrpSpPr/>
          <p:nvPr/>
        </p:nvGrpSpPr>
        <p:grpSpPr>
          <a:xfrm>
            <a:off x="9591202" y="1328821"/>
            <a:ext cx="2253996" cy="1943100"/>
            <a:chOff x="9591202" y="1328821"/>
            <a:chExt cx="2253996" cy="1943100"/>
          </a:xfrm>
        </p:grpSpPr>
        <p:sp>
          <p:nvSpPr>
            <p:cNvPr id="16" name="Hexagon 15">
              <a:extLst>
                <a:ext uri="{FF2B5EF4-FFF2-40B4-BE49-F238E27FC236}">
                  <a16:creationId xmlns:a16="http://schemas.microsoft.com/office/drawing/2014/main" id="{B0B32127-CEED-4F2C-A7A2-1811F8CCFE81}"/>
                </a:ext>
              </a:extLst>
            </p:cNvPr>
            <p:cNvSpPr/>
            <p:nvPr/>
          </p:nvSpPr>
          <p:spPr>
            <a:xfrm>
              <a:off x="9591202" y="1328821"/>
              <a:ext cx="2253996" cy="1943100"/>
            </a:xfrm>
            <a:prstGeom prst="hexagon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CBB85FB3-8135-48C0-8EFF-1D54BA0AB6E6}"/>
                </a:ext>
              </a:extLst>
            </p:cNvPr>
            <p:cNvSpPr txBox="1"/>
            <p:nvPr/>
          </p:nvSpPr>
          <p:spPr>
            <a:xfrm>
              <a:off x="10302399" y="1884872"/>
              <a:ext cx="947048" cy="830997"/>
            </a:xfrm>
            <a:prstGeom prst="rect">
              <a:avLst/>
            </a:prstGeom>
            <a:noFill/>
          </p:spPr>
          <p:txBody>
            <a:bodyPr wrap="square" rtlCol="1" anchor="ctr">
              <a:spAutoFit/>
            </a:bodyPr>
            <a:lstStyle>
              <a:defPPr>
                <a:defRPr lang="he-IL"/>
              </a:defPPr>
              <a:lvl1pPr rtl="1">
                <a:defRPr>
                  <a:solidFill>
                    <a:schemeClr val="bg1">
                      <a:lumMod val="65000"/>
                    </a:schemeClr>
                  </a:solidFill>
                  <a:latin typeface="Secular One" panose="00000500000000000000" pitchFamily="2" charset="-79"/>
                  <a:cs typeface="Secular One" panose="00000500000000000000" pitchFamily="2" charset="-79"/>
                </a:defRPr>
              </a:lvl1pPr>
            </a:lstStyle>
            <a:p>
              <a:pPr algn="ctr" rtl="0"/>
              <a:r>
                <a:rPr lang="en-US" sz="4800" b="1">
                  <a:solidFill>
                    <a:schemeClr val="bg1"/>
                  </a:solidFill>
                  <a:latin typeface="Sora" pitchFamily="2" charset="0"/>
                  <a:ea typeface="Roboto" panose="02000000000000000000" pitchFamily="2" charset="0"/>
                  <a:cs typeface="Sora" pitchFamily="2" charset="0"/>
                </a:rPr>
                <a:t>L</a:t>
              </a:r>
              <a:endParaRPr lang="he-IL" sz="4800" b="1">
                <a:solidFill>
                  <a:schemeClr val="bg1"/>
                </a:solidFill>
                <a:latin typeface="Sora" pitchFamily="2" charset="0"/>
                <a:ea typeface="Roboto" panose="02000000000000000000" pitchFamily="2" charset="0"/>
              </a:endParaRPr>
            </a:p>
          </p:txBody>
        </p:sp>
      </p:grp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BDC38E18-C63C-4565-A660-098F87BAE20A}"/>
              </a:ext>
            </a:extLst>
          </p:cNvPr>
          <p:cNvSpPr/>
          <p:nvPr/>
        </p:nvSpPr>
        <p:spPr>
          <a:xfrm>
            <a:off x="2426705" y="3561462"/>
            <a:ext cx="5836244" cy="3056113"/>
          </a:xfrm>
          <a:prstGeom prst="roundRect">
            <a:avLst/>
          </a:prstGeom>
          <a:solidFill>
            <a:srgbClr val="FFD1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27D1FB60-28A1-449E-BFC2-54842C4AF3D9}"/>
              </a:ext>
            </a:extLst>
          </p:cNvPr>
          <p:cNvSpPr txBox="1"/>
          <p:nvPr/>
        </p:nvSpPr>
        <p:spPr>
          <a:xfrm>
            <a:off x="3917384" y="3685658"/>
            <a:ext cx="2860082" cy="707886"/>
          </a:xfrm>
          <a:prstGeom prst="rect">
            <a:avLst/>
          </a:prstGeom>
          <a:noFill/>
        </p:spPr>
        <p:txBody>
          <a:bodyPr wrap="square" rtlCol="1" anchor="ctr">
            <a:spAutoFit/>
          </a:bodyPr>
          <a:lstStyle>
            <a:defPPr>
              <a:defRPr lang="he-IL"/>
            </a:defPPr>
            <a:lvl1pPr rtl="1">
              <a:defRPr>
                <a:solidFill>
                  <a:schemeClr val="bg1">
                    <a:lumMod val="65000"/>
                  </a:schemeClr>
                </a:solidFill>
                <a:latin typeface="Secular One" panose="00000500000000000000" pitchFamily="2" charset="-79"/>
                <a:cs typeface="Secular One" panose="00000500000000000000" pitchFamily="2" charset="-79"/>
              </a:defRPr>
            </a:lvl1pPr>
          </a:lstStyle>
          <a:p>
            <a:pPr algn="ctr" rtl="0"/>
            <a:r>
              <a:rPr lang="en-US" sz="4000" b="1">
                <a:solidFill>
                  <a:schemeClr val="bg1"/>
                </a:solidFill>
                <a:latin typeface="Sora" pitchFamily="2" charset="0"/>
                <a:ea typeface="Roboto" panose="02000000000000000000" pitchFamily="2" charset="0"/>
                <a:cs typeface="Sora" pitchFamily="2" charset="0"/>
              </a:rPr>
              <a:t>Social</a:t>
            </a:r>
            <a:endParaRPr lang="he-IL" sz="4000" b="1">
              <a:solidFill>
                <a:schemeClr val="bg1"/>
              </a:solidFill>
              <a:latin typeface="Sora" pitchFamily="2" charset="0"/>
              <a:ea typeface="Roboto" panose="02000000000000000000" pitchFamily="2" charset="0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7CD51A59-3417-448F-8CD1-03D09E227828}"/>
              </a:ext>
            </a:extLst>
          </p:cNvPr>
          <p:cNvSpPr txBox="1"/>
          <p:nvPr/>
        </p:nvSpPr>
        <p:spPr>
          <a:xfrm>
            <a:off x="2535638" y="4393544"/>
            <a:ext cx="5551722" cy="1646605"/>
          </a:xfrm>
          <a:prstGeom prst="rect">
            <a:avLst/>
          </a:prstGeom>
          <a:noFill/>
        </p:spPr>
        <p:txBody>
          <a:bodyPr wrap="square" rtlCol="1" anchor="ctr">
            <a:spAutoFit/>
          </a:bodyPr>
          <a:lstStyle>
            <a:defPPr>
              <a:defRPr lang="he-IL"/>
            </a:defPPr>
            <a:lvl1pPr marL="342900" indent="-342900">
              <a:spcAft>
                <a:spcPts val="600"/>
              </a:spcAft>
              <a:buFont typeface="Arial" panose="020B0604020202020204" pitchFamily="34" charset="0"/>
              <a:buChar char="•"/>
              <a:defRPr sz="2000" b="1">
                <a:solidFill>
                  <a:schemeClr val="bg1"/>
                </a:solidFill>
                <a:latin typeface="Sora" pitchFamily="2" charset="0"/>
                <a:ea typeface="Roboto" panose="02000000000000000000" pitchFamily="2" charset="0"/>
                <a:cs typeface="Secular One" panose="00000500000000000000" pitchFamily="2" charset="-79"/>
              </a:defRPr>
            </a:lvl1pPr>
          </a:lstStyle>
          <a:p>
            <a:r>
              <a:rPr lang="en-US" sz="2400"/>
              <a:t>Rising awareness for environment-friendly products</a:t>
            </a:r>
          </a:p>
          <a:p>
            <a:r>
              <a:rPr lang="en-US" sz="2400"/>
              <a:t>Increasing demand for wheeled transport vehicles</a:t>
            </a: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AC4DFF2A-A714-44A6-83DE-2D3B8D2E9DA4}"/>
              </a:ext>
            </a:extLst>
          </p:cNvPr>
          <p:cNvSpPr/>
          <p:nvPr/>
        </p:nvSpPr>
        <p:spPr>
          <a:xfrm>
            <a:off x="0" y="-15404"/>
            <a:ext cx="12192000" cy="993811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34" name="Rectangle: Rounded Corners 33">
            <a:extLst>
              <a:ext uri="{FF2B5EF4-FFF2-40B4-BE49-F238E27FC236}">
                <a16:creationId xmlns:a16="http://schemas.microsoft.com/office/drawing/2014/main" id="{82614C4B-C6EB-410D-AC8E-6299B868EDCF}"/>
              </a:ext>
            </a:extLst>
          </p:cNvPr>
          <p:cNvSpPr/>
          <p:nvPr/>
        </p:nvSpPr>
        <p:spPr>
          <a:xfrm>
            <a:off x="10248455" y="35675"/>
            <a:ext cx="1828798" cy="861448"/>
          </a:xfrm>
          <a:prstGeom prst="roundRect">
            <a:avLst/>
          </a:prstGeom>
          <a:solidFill>
            <a:srgbClr val="52CBB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619A1D11-1C07-4EDB-850C-4300024626BA}"/>
              </a:ext>
            </a:extLst>
          </p:cNvPr>
          <p:cNvSpPr txBox="1"/>
          <p:nvPr/>
        </p:nvSpPr>
        <p:spPr>
          <a:xfrm>
            <a:off x="1433971" y="296834"/>
            <a:ext cx="1365378" cy="369332"/>
          </a:xfrm>
          <a:prstGeom prst="rect">
            <a:avLst/>
          </a:prstGeom>
          <a:noFill/>
        </p:spPr>
        <p:txBody>
          <a:bodyPr wrap="square" rtlCol="1" anchor="ctr">
            <a:spAutoFit/>
          </a:bodyPr>
          <a:lstStyle>
            <a:defPPr>
              <a:defRPr lang="he-IL"/>
            </a:defPPr>
            <a:lvl1pPr rtl="1">
              <a:defRPr>
                <a:solidFill>
                  <a:schemeClr val="bg1">
                    <a:lumMod val="65000"/>
                  </a:schemeClr>
                </a:solidFill>
                <a:latin typeface="Secular One" panose="00000500000000000000" pitchFamily="2" charset="-79"/>
                <a:cs typeface="Secular One" panose="00000500000000000000" pitchFamily="2" charset="-79"/>
              </a:defRPr>
            </a:lvl1pPr>
          </a:lstStyle>
          <a:p>
            <a:r>
              <a:rPr lang="en-US"/>
              <a:t>Disruptive</a:t>
            </a:r>
            <a:r>
              <a:rPr lang="he-IL"/>
              <a:t> 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D035DD6B-F837-4C6F-AAB9-22B34C302B87}"/>
              </a:ext>
            </a:extLst>
          </p:cNvPr>
          <p:cNvSpPr txBox="1"/>
          <p:nvPr/>
        </p:nvSpPr>
        <p:spPr>
          <a:xfrm>
            <a:off x="3369720" y="296834"/>
            <a:ext cx="2012273" cy="369332"/>
          </a:xfrm>
          <a:prstGeom prst="rect">
            <a:avLst/>
          </a:prstGeom>
          <a:noFill/>
        </p:spPr>
        <p:txBody>
          <a:bodyPr wrap="square" rtlCol="1" anchor="ctr">
            <a:spAutoFit/>
          </a:bodyPr>
          <a:lstStyle>
            <a:defPPr>
              <a:defRPr lang="he-IL"/>
            </a:defPPr>
            <a:lvl1pPr>
              <a:defRPr>
                <a:solidFill>
                  <a:schemeClr val="bg1">
                    <a:lumMod val="65000"/>
                  </a:schemeClr>
                </a:solidFill>
                <a:latin typeface="Secular One" panose="00000500000000000000" pitchFamily="2" charset="-79"/>
                <a:cs typeface="Secular One" panose="00000500000000000000" pitchFamily="2" charset="-79"/>
              </a:defRPr>
            </a:lvl1pPr>
          </a:lstStyle>
          <a:p>
            <a:r>
              <a:rPr lang="en-US"/>
              <a:t>Strategic Canvas</a:t>
            </a:r>
            <a:endParaRPr lang="he-IL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D1F452AB-47BD-40F8-8301-424EFE6BD45F}"/>
              </a:ext>
            </a:extLst>
          </p:cNvPr>
          <p:cNvSpPr txBox="1"/>
          <p:nvPr/>
        </p:nvSpPr>
        <p:spPr>
          <a:xfrm>
            <a:off x="5952364" y="296834"/>
            <a:ext cx="1271964" cy="369332"/>
          </a:xfrm>
          <a:prstGeom prst="rect">
            <a:avLst/>
          </a:prstGeom>
          <a:noFill/>
        </p:spPr>
        <p:txBody>
          <a:bodyPr wrap="square" rtlCol="1" anchor="ctr">
            <a:spAutoFit/>
          </a:bodyPr>
          <a:lstStyle>
            <a:defPPr>
              <a:defRPr lang="he-IL"/>
            </a:defPPr>
            <a:lvl1pPr>
              <a:defRPr>
                <a:solidFill>
                  <a:schemeClr val="bg1">
                    <a:lumMod val="65000"/>
                  </a:schemeClr>
                </a:solidFill>
                <a:latin typeface="Secular One" panose="00000500000000000000" pitchFamily="2" charset="-79"/>
                <a:cs typeface="Secular One" panose="00000500000000000000" pitchFamily="2" charset="-79"/>
              </a:defRPr>
            </a:lvl1pPr>
          </a:lstStyle>
          <a:p>
            <a:r>
              <a:rPr lang="en-US"/>
              <a:t>Six Paths</a:t>
            </a:r>
            <a:endParaRPr lang="he-IL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5587F819-29B3-4C72-85A0-16E00054640F}"/>
              </a:ext>
            </a:extLst>
          </p:cNvPr>
          <p:cNvSpPr txBox="1"/>
          <p:nvPr/>
        </p:nvSpPr>
        <p:spPr>
          <a:xfrm>
            <a:off x="7794699" y="296834"/>
            <a:ext cx="1955799" cy="369332"/>
          </a:xfrm>
          <a:prstGeom prst="rect">
            <a:avLst/>
          </a:prstGeom>
          <a:noFill/>
        </p:spPr>
        <p:txBody>
          <a:bodyPr wrap="square" rtlCol="1" anchor="ctr">
            <a:spAutoFit/>
          </a:bodyPr>
          <a:lstStyle>
            <a:defPPr>
              <a:defRPr lang="he-IL"/>
            </a:defPPr>
            <a:lvl1pPr>
              <a:defRPr>
                <a:solidFill>
                  <a:schemeClr val="bg1">
                    <a:lumMod val="65000"/>
                  </a:schemeClr>
                </a:solidFill>
                <a:latin typeface="Secular One" panose="00000500000000000000" pitchFamily="2" charset="-79"/>
                <a:cs typeface="Secular One" panose="00000500000000000000" pitchFamily="2" charset="-79"/>
              </a:defRPr>
            </a:lvl1pPr>
          </a:lstStyle>
          <a:p>
            <a:r>
              <a:rPr lang="en-US"/>
              <a:t>Business Canvas</a:t>
            </a:r>
            <a:endParaRPr lang="he-IL"/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EFCA6C13-341C-4927-9B75-FBCBDA0102DF}"/>
              </a:ext>
            </a:extLst>
          </p:cNvPr>
          <p:cNvSpPr txBox="1"/>
          <p:nvPr/>
        </p:nvSpPr>
        <p:spPr>
          <a:xfrm>
            <a:off x="10320867" y="158335"/>
            <a:ext cx="1813410" cy="646331"/>
          </a:xfrm>
          <a:prstGeom prst="rect">
            <a:avLst/>
          </a:prstGeom>
          <a:noFill/>
        </p:spPr>
        <p:txBody>
          <a:bodyPr wrap="square" rtlCol="1" anchor="ctr">
            <a:spAutoFit/>
          </a:bodyPr>
          <a:lstStyle>
            <a:defPPr>
              <a:defRPr lang="he-IL"/>
            </a:defPPr>
            <a:lvl1pPr rtl="1">
              <a:defRPr sz="3200">
                <a:solidFill>
                  <a:schemeClr val="bg1"/>
                </a:solidFill>
                <a:latin typeface="Secular One" panose="00000500000000000000" pitchFamily="2" charset="-79"/>
                <a:cs typeface="Secular One" panose="00000500000000000000" pitchFamily="2" charset="-79"/>
              </a:defRPr>
            </a:lvl1pPr>
          </a:lstStyle>
          <a:p>
            <a:r>
              <a:rPr lang="en-US" sz="3600"/>
              <a:t>PESTEL</a:t>
            </a:r>
            <a:endParaRPr lang="he-IL" sz="3600"/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1EBD12AE-98E6-4B30-AE24-FDD94E04A94B}"/>
              </a:ext>
            </a:extLst>
          </p:cNvPr>
          <p:cNvSpPr txBox="1"/>
          <p:nvPr/>
        </p:nvSpPr>
        <p:spPr>
          <a:xfrm>
            <a:off x="215128" y="308276"/>
            <a:ext cx="648472" cy="369332"/>
          </a:xfrm>
          <a:prstGeom prst="rect">
            <a:avLst/>
          </a:prstGeom>
          <a:noFill/>
        </p:spPr>
        <p:txBody>
          <a:bodyPr wrap="square" rtlCol="1" anchor="ctr">
            <a:spAutoFit/>
          </a:bodyPr>
          <a:lstStyle>
            <a:defPPr>
              <a:defRPr lang="he-IL"/>
            </a:defPPr>
            <a:lvl1pPr algn="r" rtl="1">
              <a:defRPr>
                <a:solidFill>
                  <a:schemeClr val="bg1">
                    <a:lumMod val="65000"/>
                  </a:schemeClr>
                </a:solidFill>
                <a:latin typeface="Secular One" panose="00000500000000000000" pitchFamily="2" charset="-79"/>
                <a:cs typeface="Secular One" panose="00000500000000000000" pitchFamily="2" charset="-79"/>
              </a:defRPr>
            </a:lvl1pPr>
          </a:lstStyle>
          <a:p>
            <a:pPr algn="l"/>
            <a:r>
              <a:rPr lang="en-US"/>
              <a:t>Idea</a:t>
            </a:r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30240464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1B22ADEB-8DCA-4BC3-9C6C-80F8DAD677D0}"/>
              </a:ext>
            </a:extLst>
          </p:cNvPr>
          <p:cNvCxnSpPr>
            <a:cxnSpLocks/>
            <a:endCxn id="27" idx="0"/>
          </p:cNvCxnSpPr>
          <p:nvPr/>
        </p:nvCxnSpPr>
        <p:spPr>
          <a:xfrm flipH="1">
            <a:off x="7133200" y="2867542"/>
            <a:ext cx="1446" cy="818116"/>
          </a:xfrm>
          <a:prstGeom prst="line">
            <a:avLst/>
          </a:prstGeom>
          <a:ln w="57150">
            <a:solidFill>
              <a:srgbClr val="118AB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7" name="Rectangle 76">
            <a:extLst>
              <a:ext uri="{FF2B5EF4-FFF2-40B4-BE49-F238E27FC236}">
                <a16:creationId xmlns:a16="http://schemas.microsoft.com/office/drawing/2014/main" id="{72D1761D-8AF4-413C-985A-DF06A6647258}"/>
              </a:ext>
            </a:extLst>
          </p:cNvPr>
          <p:cNvSpPr/>
          <p:nvPr/>
        </p:nvSpPr>
        <p:spPr>
          <a:xfrm>
            <a:off x="0" y="-15404"/>
            <a:ext cx="12192000" cy="993811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78" name="Rectangle: Rounded Corners 77">
            <a:extLst>
              <a:ext uri="{FF2B5EF4-FFF2-40B4-BE49-F238E27FC236}">
                <a16:creationId xmlns:a16="http://schemas.microsoft.com/office/drawing/2014/main" id="{4C916D65-FD43-4CD3-8704-E2D4A752BECC}"/>
              </a:ext>
            </a:extLst>
          </p:cNvPr>
          <p:cNvSpPr/>
          <p:nvPr/>
        </p:nvSpPr>
        <p:spPr>
          <a:xfrm>
            <a:off x="10248455" y="35675"/>
            <a:ext cx="1828798" cy="861448"/>
          </a:xfrm>
          <a:prstGeom prst="roundRect">
            <a:avLst/>
          </a:prstGeom>
          <a:solidFill>
            <a:srgbClr val="52CBB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79" name="TextBox 78">
            <a:extLst>
              <a:ext uri="{FF2B5EF4-FFF2-40B4-BE49-F238E27FC236}">
                <a16:creationId xmlns:a16="http://schemas.microsoft.com/office/drawing/2014/main" id="{1EE4D7CF-CFC6-4C82-A24A-242DDF3CCC5E}"/>
              </a:ext>
            </a:extLst>
          </p:cNvPr>
          <p:cNvSpPr txBox="1"/>
          <p:nvPr/>
        </p:nvSpPr>
        <p:spPr>
          <a:xfrm>
            <a:off x="1433971" y="296834"/>
            <a:ext cx="1365378" cy="369332"/>
          </a:xfrm>
          <a:prstGeom prst="rect">
            <a:avLst/>
          </a:prstGeom>
          <a:noFill/>
        </p:spPr>
        <p:txBody>
          <a:bodyPr wrap="square" rtlCol="1" anchor="ctr">
            <a:spAutoFit/>
          </a:bodyPr>
          <a:lstStyle>
            <a:defPPr>
              <a:defRPr lang="he-IL"/>
            </a:defPPr>
            <a:lvl1pPr rtl="1">
              <a:defRPr>
                <a:solidFill>
                  <a:schemeClr val="bg1">
                    <a:lumMod val="65000"/>
                  </a:schemeClr>
                </a:solidFill>
                <a:latin typeface="Secular One" panose="00000500000000000000" pitchFamily="2" charset="-79"/>
                <a:cs typeface="Secular One" panose="00000500000000000000" pitchFamily="2" charset="-79"/>
              </a:defRPr>
            </a:lvl1pPr>
          </a:lstStyle>
          <a:p>
            <a:r>
              <a:rPr lang="en-US"/>
              <a:t>Disruptive</a:t>
            </a:r>
            <a:r>
              <a:rPr lang="he-IL"/>
              <a:t> </a:t>
            </a:r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5E9C8E8D-5039-42AE-AB8D-5B298221241D}"/>
              </a:ext>
            </a:extLst>
          </p:cNvPr>
          <p:cNvSpPr txBox="1"/>
          <p:nvPr/>
        </p:nvSpPr>
        <p:spPr>
          <a:xfrm>
            <a:off x="3369720" y="296834"/>
            <a:ext cx="2012273" cy="369332"/>
          </a:xfrm>
          <a:prstGeom prst="rect">
            <a:avLst/>
          </a:prstGeom>
          <a:noFill/>
        </p:spPr>
        <p:txBody>
          <a:bodyPr wrap="square" rtlCol="1" anchor="ctr">
            <a:spAutoFit/>
          </a:bodyPr>
          <a:lstStyle>
            <a:defPPr>
              <a:defRPr lang="he-IL"/>
            </a:defPPr>
            <a:lvl1pPr>
              <a:defRPr>
                <a:solidFill>
                  <a:schemeClr val="bg1">
                    <a:lumMod val="65000"/>
                  </a:schemeClr>
                </a:solidFill>
                <a:latin typeface="Secular One" panose="00000500000000000000" pitchFamily="2" charset="-79"/>
                <a:cs typeface="Secular One" panose="00000500000000000000" pitchFamily="2" charset="-79"/>
              </a:defRPr>
            </a:lvl1pPr>
          </a:lstStyle>
          <a:p>
            <a:r>
              <a:rPr lang="en-US"/>
              <a:t>Strategic Canvas</a:t>
            </a:r>
            <a:endParaRPr lang="he-IL"/>
          </a:p>
        </p:txBody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id="{73FE374C-FCC9-4CF5-9207-1257405B00D7}"/>
              </a:ext>
            </a:extLst>
          </p:cNvPr>
          <p:cNvSpPr txBox="1"/>
          <p:nvPr/>
        </p:nvSpPr>
        <p:spPr>
          <a:xfrm>
            <a:off x="5952364" y="296834"/>
            <a:ext cx="1271964" cy="369332"/>
          </a:xfrm>
          <a:prstGeom prst="rect">
            <a:avLst/>
          </a:prstGeom>
          <a:noFill/>
        </p:spPr>
        <p:txBody>
          <a:bodyPr wrap="square" rtlCol="1" anchor="ctr">
            <a:spAutoFit/>
          </a:bodyPr>
          <a:lstStyle>
            <a:defPPr>
              <a:defRPr lang="he-IL"/>
            </a:defPPr>
            <a:lvl1pPr>
              <a:defRPr>
                <a:solidFill>
                  <a:schemeClr val="bg1">
                    <a:lumMod val="65000"/>
                  </a:schemeClr>
                </a:solidFill>
                <a:latin typeface="Secular One" panose="00000500000000000000" pitchFamily="2" charset="-79"/>
                <a:cs typeface="Secular One" panose="00000500000000000000" pitchFamily="2" charset="-79"/>
              </a:defRPr>
            </a:lvl1pPr>
          </a:lstStyle>
          <a:p>
            <a:r>
              <a:rPr lang="en-US"/>
              <a:t>Six Paths</a:t>
            </a:r>
            <a:endParaRPr lang="he-IL"/>
          </a:p>
        </p:txBody>
      </p:sp>
      <p:sp>
        <p:nvSpPr>
          <p:cNvPr id="82" name="TextBox 81">
            <a:extLst>
              <a:ext uri="{FF2B5EF4-FFF2-40B4-BE49-F238E27FC236}">
                <a16:creationId xmlns:a16="http://schemas.microsoft.com/office/drawing/2014/main" id="{48859344-8B97-48E8-A91A-B143BF58BAB6}"/>
              </a:ext>
            </a:extLst>
          </p:cNvPr>
          <p:cNvSpPr txBox="1"/>
          <p:nvPr/>
        </p:nvSpPr>
        <p:spPr>
          <a:xfrm>
            <a:off x="7794699" y="296834"/>
            <a:ext cx="1955799" cy="369332"/>
          </a:xfrm>
          <a:prstGeom prst="rect">
            <a:avLst/>
          </a:prstGeom>
          <a:noFill/>
        </p:spPr>
        <p:txBody>
          <a:bodyPr wrap="square" rtlCol="1" anchor="ctr">
            <a:spAutoFit/>
          </a:bodyPr>
          <a:lstStyle>
            <a:defPPr>
              <a:defRPr lang="he-IL"/>
            </a:defPPr>
            <a:lvl1pPr>
              <a:defRPr>
                <a:solidFill>
                  <a:schemeClr val="bg1">
                    <a:lumMod val="65000"/>
                  </a:schemeClr>
                </a:solidFill>
                <a:latin typeface="Secular One" panose="00000500000000000000" pitchFamily="2" charset="-79"/>
                <a:cs typeface="Secular One" panose="00000500000000000000" pitchFamily="2" charset="-79"/>
              </a:defRPr>
            </a:lvl1pPr>
          </a:lstStyle>
          <a:p>
            <a:r>
              <a:rPr lang="en-US"/>
              <a:t>Business Canvas</a:t>
            </a:r>
            <a:endParaRPr lang="he-IL"/>
          </a:p>
        </p:txBody>
      </p:sp>
      <p:sp>
        <p:nvSpPr>
          <p:cNvPr id="90" name="TextBox 89">
            <a:extLst>
              <a:ext uri="{FF2B5EF4-FFF2-40B4-BE49-F238E27FC236}">
                <a16:creationId xmlns:a16="http://schemas.microsoft.com/office/drawing/2014/main" id="{AE01207E-FE9D-4969-827E-ACADD79B137A}"/>
              </a:ext>
            </a:extLst>
          </p:cNvPr>
          <p:cNvSpPr txBox="1"/>
          <p:nvPr/>
        </p:nvSpPr>
        <p:spPr>
          <a:xfrm>
            <a:off x="10320867" y="158335"/>
            <a:ext cx="1813410" cy="646331"/>
          </a:xfrm>
          <a:prstGeom prst="rect">
            <a:avLst/>
          </a:prstGeom>
          <a:noFill/>
        </p:spPr>
        <p:txBody>
          <a:bodyPr wrap="square" rtlCol="1" anchor="ctr">
            <a:spAutoFit/>
          </a:bodyPr>
          <a:lstStyle>
            <a:defPPr>
              <a:defRPr lang="he-IL"/>
            </a:defPPr>
            <a:lvl1pPr rtl="1">
              <a:defRPr sz="3200">
                <a:solidFill>
                  <a:schemeClr val="bg1"/>
                </a:solidFill>
                <a:latin typeface="Secular One" panose="00000500000000000000" pitchFamily="2" charset="-79"/>
                <a:cs typeface="Secular One" panose="00000500000000000000" pitchFamily="2" charset="-79"/>
              </a:defRPr>
            </a:lvl1pPr>
          </a:lstStyle>
          <a:p>
            <a:r>
              <a:rPr lang="en-US" sz="3600"/>
              <a:t>PESTEL</a:t>
            </a:r>
            <a:endParaRPr lang="he-IL" sz="3600"/>
          </a:p>
        </p:txBody>
      </p:sp>
      <p:sp>
        <p:nvSpPr>
          <p:cNvPr id="96" name="TextBox 95">
            <a:extLst>
              <a:ext uri="{FF2B5EF4-FFF2-40B4-BE49-F238E27FC236}">
                <a16:creationId xmlns:a16="http://schemas.microsoft.com/office/drawing/2014/main" id="{BCC50558-2443-42B5-A7CF-BF1953B04BC3}"/>
              </a:ext>
            </a:extLst>
          </p:cNvPr>
          <p:cNvSpPr txBox="1"/>
          <p:nvPr/>
        </p:nvSpPr>
        <p:spPr>
          <a:xfrm>
            <a:off x="215128" y="308276"/>
            <a:ext cx="648472" cy="369332"/>
          </a:xfrm>
          <a:prstGeom prst="rect">
            <a:avLst/>
          </a:prstGeom>
          <a:noFill/>
        </p:spPr>
        <p:txBody>
          <a:bodyPr wrap="square" rtlCol="1" anchor="ctr">
            <a:spAutoFit/>
          </a:bodyPr>
          <a:lstStyle>
            <a:defPPr>
              <a:defRPr lang="he-IL"/>
            </a:defPPr>
            <a:lvl1pPr algn="r" rtl="1">
              <a:defRPr>
                <a:solidFill>
                  <a:schemeClr val="bg1">
                    <a:lumMod val="65000"/>
                  </a:schemeClr>
                </a:solidFill>
                <a:latin typeface="Secular One" panose="00000500000000000000" pitchFamily="2" charset="-79"/>
                <a:cs typeface="Secular One" panose="00000500000000000000" pitchFamily="2" charset="-79"/>
              </a:defRPr>
            </a:lvl1pPr>
          </a:lstStyle>
          <a:p>
            <a:pPr algn="l"/>
            <a:r>
              <a:rPr lang="en-US"/>
              <a:t>Idea</a:t>
            </a:r>
            <a:endParaRPr lang="he-IL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036B2EB4-B2B6-4D99-93ED-9DC2B760315E}"/>
              </a:ext>
            </a:extLst>
          </p:cNvPr>
          <p:cNvGrpSpPr/>
          <p:nvPr/>
        </p:nvGrpSpPr>
        <p:grpSpPr>
          <a:xfrm>
            <a:off x="405628" y="1301614"/>
            <a:ext cx="2253996" cy="1943100"/>
            <a:chOff x="405628" y="1301614"/>
            <a:chExt cx="2253996" cy="1943100"/>
          </a:xfrm>
        </p:grpSpPr>
        <p:sp>
          <p:nvSpPr>
            <p:cNvPr id="3" name="Hexagon 2">
              <a:extLst>
                <a:ext uri="{FF2B5EF4-FFF2-40B4-BE49-F238E27FC236}">
                  <a16:creationId xmlns:a16="http://schemas.microsoft.com/office/drawing/2014/main" id="{F91700C7-A906-40E6-B5E2-9827B293C9F4}"/>
                </a:ext>
              </a:extLst>
            </p:cNvPr>
            <p:cNvSpPr/>
            <p:nvPr/>
          </p:nvSpPr>
          <p:spPr>
            <a:xfrm>
              <a:off x="405628" y="1301614"/>
              <a:ext cx="2253996" cy="1943100"/>
            </a:xfrm>
            <a:prstGeom prst="hexagon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A92A0385-ABFE-420B-8419-1AF4A6B4DDB0}"/>
                </a:ext>
              </a:extLst>
            </p:cNvPr>
            <p:cNvSpPr txBox="1"/>
            <p:nvPr/>
          </p:nvSpPr>
          <p:spPr>
            <a:xfrm>
              <a:off x="1089825" y="1857666"/>
              <a:ext cx="947048" cy="830997"/>
            </a:xfrm>
            <a:prstGeom prst="rect">
              <a:avLst/>
            </a:prstGeom>
            <a:noFill/>
          </p:spPr>
          <p:txBody>
            <a:bodyPr wrap="square" rtlCol="1" anchor="ctr">
              <a:spAutoFit/>
            </a:bodyPr>
            <a:lstStyle>
              <a:defPPr>
                <a:defRPr lang="he-IL"/>
              </a:defPPr>
              <a:lvl1pPr rtl="1">
                <a:defRPr>
                  <a:solidFill>
                    <a:schemeClr val="bg1">
                      <a:lumMod val="65000"/>
                    </a:schemeClr>
                  </a:solidFill>
                  <a:latin typeface="Secular One" panose="00000500000000000000" pitchFamily="2" charset="-79"/>
                  <a:cs typeface="Secular One" panose="00000500000000000000" pitchFamily="2" charset="-79"/>
                </a:defRPr>
              </a:lvl1pPr>
            </a:lstStyle>
            <a:p>
              <a:pPr algn="ctr" rtl="0"/>
              <a:r>
                <a:rPr lang="en-US" sz="4800" b="1">
                  <a:solidFill>
                    <a:schemeClr val="bg1"/>
                  </a:solidFill>
                  <a:latin typeface="Sora" pitchFamily="2" charset="0"/>
                  <a:ea typeface="Roboto" panose="02000000000000000000" pitchFamily="2" charset="0"/>
                  <a:cs typeface="Sora" pitchFamily="2" charset="0"/>
                </a:rPr>
                <a:t>P</a:t>
              </a:r>
              <a:endParaRPr lang="he-IL" sz="4800" b="1">
                <a:solidFill>
                  <a:schemeClr val="bg1"/>
                </a:solidFill>
                <a:latin typeface="Sora" pitchFamily="2" charset="0"/>
                <a:ea typeface="Roboto" panose="02000000000000000000" pitchFamily="2" charset="0"/>
              </a:endParaRPr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F46BD08D-5A6A-406C-A055-1B94648ADCA6}"/>
              </a:ext>
            </a:extLst>
          </p:cNvPr>
          <p:cNvGrpSpPr/>
          <p:nvPr/>
        </p:nvGrpSpPr>
        <p:grpSpPr>
          <a:xfrm>
            <a:off x="2273466" y="1274407"/>
            <a:ext cx="2253996" cy="1943100"/>
            <a:chOff x="2273466" y="1274407"/>
            <a:chExt cx="2253996" cy="1943100"/>
          </a:xfrm>
        </p:grpSpPr>
        <p:sp>
          <p:nvSpPr>
            <p:cNvPr id="12" name="Hexagon 11">
              <a:extLst>
                <a:ext uri="{FF2B5EF4-FFF2-40B4-BE49-F238E27FC236}">
                  <a16:creationId xmlns:a16="http://schemas.microsoft.com/office/drawing/2014/main" id="{FDF62C53-1923-47F6-880B-3A2B9A8C876B}"/>
                </a:ext>
              </a:extLst>
            </p:cNvPr>
            <p:cNvSpPr/>
            <p:nvPr/>
          </p:nvSpPr>
          <p:spPr>
            <a:xfrm>
              <a:off x="2273466" y="1274407"/>
              <a:ext cx="2253996" cy="1943100"/>
            </a:xfrm>
            <a:prstGeom prst="hexagon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75EEFE72-9D41-4D9A-8552-2D2D555663CD}"/>
                </a:ext>
              </a:extLst>
            </p:cNvPr>
            <p:cNvSpPr txBox="1"/>
            <p:nvPr/>
          </p:nvSpPr>
          <p:spPr>
            <a:xfrm>
              <a:off x="2939126" y="1906658"/>
              <a:ext cx="947048" cy="830997"/>
            </a:xfrm>
            <a:prstGeom prst="rect">
              <a:avLst/>
            </a:prstGeom>
            <a:noFill/>
          </p:spPr>
          <p:txBody>
            <a:bodyPr wrap="square" rtlCol="1" anchor="ctr">
              <a:spAutoFit/>
            </a:bodyPr>
            <a:lstStyle>
              <a:defPPr>
                <a:defRPr lang="he-IL"/>
              </a:defPPr>
              <a:lvl1pPr rtl="1">
                <a:defRPr>
                  <a:solidFill>
                    <a:schemeClr val="bg1">
                      <a:lumMod val="65000"/>
                    </a:schemeClr>
                  </a:solidFill>
                  <a:latin typeface="Secular One" panose="00000500000000000000" pitchFamily="2" charset="-79"/>
                  <a:cs typeface="Secular One" panose="00000500000000000000" pitchFamily="2" charset="-79"/>
                </a:defRPr>
              </a:lvl1pPr>
            </a:lstStyle>
            <a:p>
              <a:pPr algn="ctr" rtl="0"/>
              <a:r>
                <a:rPr lang="en-US" sz="4800" b="1">
                  <a:solidFill>
                    <a:schemeClr val="bg1"/>
                  </a:solidFill>
                  <a:latin typeface="Sora" pitchFamily="2" charset="0"/>
                  <a:ea typeface="Roboto" panose="02000000000000000000" pitchFamily="2" charset="0"/>
                  <a:cs typeface="Sora" pitchFamily="2" charset="0"/>
                </a:rPr>
                <a:t>E</a:t>
              </a:r>
              <a:endParaRPr lang="he-IL" sz="4800" b="1">
                <a:solidFill>
                  <a:schemeClr val="bg1"/>
                </a:solidFill>
                <a:latin typeface="Sora" pitchFamily="2" charset="0"/>
                <a:ea typeface="Roboto" panose="02000000000000000000" pitchFamily="2" charset="0"/>
              </a:endParaRPr>
            </a:p>
          </p:txBody>
        </p:sp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643F0806-940C-4BCC-90D9-4ABF856B4E13}"/>
              </a:ext>
            </a:extLst>
          </p:cNvPr>
          <p:cNvGrpSpPr/>
          <p:nvPr/>
        </p:nvGrpSpPr>
        <p:grpSpPr>
          <a:xfrm>
            <a:off x="4171839" y="1301614"/>
            <a:ext cx="2253996" cy="1943100"/>
            <a:chOff x="4171839" y="1301614"/>
            <a:chExt cx="2253996" cy="1943100"/>
          </a:xfrm>
        </p:grpSpPr>
        <p:sp>
          <p:nvSpPr>
            <p:cNvPr id="13" name="Hexagon 12">
              <a:extLst>
                <a:ext uri="{FF2B5EF4-FFF2-40B4-BE49-F238E27FC236}">
                  <a16:creationId xmlns:a16="http://schemas.microsoft.com/office/drawing/2014/main" id="{83803306-C843-4EEB-B9C3-55E69A85AD5C}"/>
                </a:ext>
              </a:extLst>
            </p:cNvPr>
            <p:cNvSpPr/>
            <p:nvPr/>
          </p:nvSpPr>
          <p:spPr>
            <a:xfrm>
              <a:off x="4171839" y="1301614"/>
              <a:ext cx="2253996" cy="1943100"/>
            </a:xfrm>
            <a:prstGeom prst="hexagon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55EA8D42-7651-42B7-A2E3-6EA606FFCF2E}"/>
                </a:ext>
              </a:extLst>
            </p:cNvPr>
            <p:cNvSpPr txBox="1"/>
            <p:nvPr/>
          </p:nvSpPr>
          <p:spPr>
            <a:xfrm>
              <a:off x="4840675" y="1857665"/>
              <a:ext cx="947048" cy="830997"/>
            </a:xfrm>
            <a:prstGeom prst="rect">
              <a:avLst/>
            </a:prstGeom>
            <a:noFill/>
          </p:spPr>
          <p:txBody>
            <a:bodyPr wrap="square" rtlCol="1" anchor="ctr">
              <a:spAutoFit/>
            </a:bodyPr>
            <a:lstStyle>
              <a:defPPr>
                <a:defRPr lang="he-IL"/>
              </a:defPPr>
              <a:lvl1pPr rtl="1">
                <a:defRPr>
                  <a:solidFill>
                    <a:schemeClr val="bg1">
                      <a:lumMod val="65000"/>
                    </a:schemeClr>
                  </a:solidFill>
                  <a:latin typeface="Secular One" panose="00000500000000000000" pitchFamily="2" charset="-79"/>
                  <a:cs typeface="Secular One" panose="00000500000000000000" pitchFamily="2" charset="-79"/>
                </a:defRPr>
              </a:lvl1pPr>
            </a:lstStyle>
            <a:p>
              <a:pPr algn="ctr" rtl="0"/>
              <a:r>
                <a:rPr lang="en-US" sz="4800" b="1">
                  <a:solidFill>
                    <a:schemeClr val="bg1"/>
                  </a:solidFill>
                  <a:latin typeface="Sora" pitchFamily="2" charset="0"/>
                  <a:ea typeface="Roboto" panose="02000000000000000000" pitchFamily="2" charset="0"/>
                  <a:cs typeface="Sora" pitchFamily="2" charset="0"/>
                </a:rPr>
                <a:t>S</a:t>
              </a:r>
              <a:endParaRPr lang="he-IL" sz="4800" b="1">
                <a:solidFill>
                  <a:schemeClr val="bg1"/>
                </a:solidFill>
                <a:latin typeface="Sora" pitchFamily="2" charset="0"/>
                <a:ea typeface="Roboto" panose="02000000000000000000" pitchFamily="2" charset="0"/>
              </a:endParaRPr>
            </a:p>
          </p:txBody>
        </p:sp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BFEF3076-5613-4BFF-AA01-C1AAD9AAE9C0}"/>
              </a:ext>
            </a:extLst>
          </p:cNvPr>
          <p:cNvGrpSpPr/>
          <p:nvPr/>
        </p:nvGrpSpPr>
        <p:grpSpPr>
          <a:xfrm>
            <a:off x="7754088" y="1301614"/>
            <a:ext cx="2253996" cy="1943100"/>
            <a:chOff x="7754088" y="1301614"/>
            <a:chExt cx="2253996" cy="1943100"/>
          </a:xfrm>
        </p:grpSpPr>
        <p:sp>
          <p:nvSpPr>
            <p:cNvPr id="15" name="Hexagon 14">
              <a:extLst>
                <a:ext uri="{FF2B5EF4-FFF2-40B4-BE49-F238E27FC236}">
                  <a16:creationId xmlns:a16="http://schemas.microsoft.com/office/drawing/2014/main" id="{2DA35411-F213-4C1C-9188-2D2C78213593}"/>
                </a:ext>
              </a:extLst>
            </p:cNvPr>
            <p:cNvSpPr/>
            <p:nvPr/>
          </p:nvSpPr>
          <p:spPr>
            <a:xfrm>
              <a:off x="7754088" y="1301614"/>
              <a:ext cx="2253996" cy="1943100"/>
            </a:xfrm>
            <a:prstGeom prst="hexagon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89AB16AF-9C61-493B-94E2-F6E53DB17C90}"/>
                </a:ext>
              </a:extLst>
            </p:cNvPr>
            <p:cNvSpPr txBox="1"/>
            <p:nvPr/>
          </p:nvSpPr>
          <p:spPr>
            <a:xfrm>
              <a:off x="8454678" y="1854063"/>
              <a:ext cx="947048" cy="830997"/>
            </a:xfrm>
            <a:prstGeom prst="rect">
              <a:avLst/>
            </a:prstGeom>
            <a:noFill/>
          </p:spPr>
          <p:txBody>
            <a:bodyPr wrap="square" rtlCol="1" anchor="ctr">
              <a:spAutoFit/>
            </a:bodyPr>
            <a:lstStyle>
              <a:defPPr>
                <a:defRPr lang="he-IL"/>
              </a:defPPr>
              <a:lvl1pPr rtl="1">
                <a:defRPr>
                  <a:solidFill>
                    <a:schemeClr val="bg1">
                      <a:lumMod val="65000"/>
                    </a:schemeClr>
                  </a:solidFill>
                  <a:latin typeface="Secular One" panose="00000500000000000000" pitchFamily="2" charset="-79"/>
                  <a:cs typeface="Secular One" panose="00000500000000000000" pitchFamily="2" charset="-79"/>
                </a:defRPr>
              </a:lvl1pPr>
            </a:lstStyle>
            <a:p>
              <a:pPr algn="ctr" rtl="0"/>
              <a:r>
                <a:rPr lang="en-US" sz="4800" b="1">
                  <a:solidFill>
                    <a:schemeClr val="bg1"/>
                  </a:solidFill>
                  <a:latin typeface="Sora" pitchFamily="2" charset="0"/>
                  <a:ea typeface="Roboto" panose="02000000000000000000" pitchFamily="2" charset="0"/>
                  <a:cs typeface="Sora" pitchFamily="2" charset="0"/>
                </a:rPr>
                <a:t>E</a:t>
              </a:r>
              <a:endParaRPr lang="he-IL" sz="4800" b="1">
                <a:solidFill>
                  <a:schemeClr val="bg1"/>
                </a:solidFill>
                <a:latin typeface="Sora" pitchFamily="2" charset="0"/>
                <a:ea typeface="Roboto" panose="02000000000000000000" pitchFamily="2" charset="0"/>
              </a:endParaRPr>
            </a:p>
          </p:txBody>
        </p:sp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C9FC3F3F-0EAC-4AAF-A85A-801D064DFB32}"/>
              </a:ext>
            </a:extLst>
          </p:cNvPr>
          <p:cNvGrpSpPr/>
          <p:nvPr/>
        </p:nvGrpSpPr>
        <p:grpSpPr>
          <a:xfrm>
            <a:off x="6008953" y="1328821"/>
            <a:ext cx="2253996" cy="1943100"/>
            <a:chOff x="6008953" y="1328821"/>
            <a:chExt cx="2253996" cy="1943100"/>
          </a:xfrm>
        </p:grpSpPr>
        <p:sp>
          <p:nvSpPr>
            <p:cNvPr id="14" name="Hexagon 13">
              <a:extLst>
                <a:ext uri="{FF2B5EF4-FFF2-40B4-BE49-F238E27FC236}">
                  <a16:creationId xmlns:a16="http://schemas.microsoft.com/office/drawing/2014/main" id="{2B366FDE-00CA-4FD3-B64F-6D0C901CAA22}"/>
                </a:ext>
              </a:extLst>
            </p:cNvPr>
            <p:cNvSpPr/>
            <p:nvPr/>
          </p:nvSpPr>
          <p:spPr>
            <a:xfrm>
              <a:off x="6008953" y="1328821"/>
              <a:ext cx="2253996" cy="1943100"/>
            </a:xfrm>
            <a:prstGeom prst="hexagon">
              <a:avLst/>
            </a:prstGeom>
            <a:solidFill>
              <a:srgbClr val="118AB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E42BF001-9F91-49EA-B543-C693816DB43D}"/>
                </a:ext>
              </a:extLst>
            </p:cNvPr>
            <p:cNvSpPr txBox="1"/>
            <p:nvPr/>
          </p:nvSpPr>
          <p:spPr>
            <a:xfrm>
              <a:off x="6662427" y="1961072"/>
              <a:ext cx="947048" cy="830997"/>
            </a:xfrm>
            <a:prstGeom prst="rect">
              <a:avLst/>
            </a:prstGeom>
            <a:noFill/>
          </p:spPr>
          <p:txBody>
            <a:bodyPr wrap="square" rtlCol="1" anchor="ctr">
              <a:spAutoFit/>
            </a:bodyPr>
            <a:lstStyle>
              <a:defPPr>
                <a:defRPr lang="he-IL"/>
              </a:defPPr>
              <a:lvl1pPr rtl="1">
                <a:defRPr>
                  <a:solidFill>
                    <a:schemeClr val="bg1">
                      <a:lumMod val="65000"/>
                    </a:schemeClr>
                  </a:solidFill>
                  <a:latin typeface="Secular One" panose="00000500000000000000" pitchFamily="2" charset="-79"/>
                  <a:cs typeface="Secular One" panose="00000500000000000000" pitchFamily="2" charset="-79"/>
                </a:defRPr>
              </a:lvl1pPr>
            </a:lstStyle>
            <a:p>
              <a:pPr algn="ctr" rtl="0"/>
              <a:r>
                <a:rPr lang="en-US" sz="4800" b="1">
                  <a:solidFill>
                    <a:schemeClr val="bg1"/>
                  </a:solidFill>
                  <a:latin typeface="Sora" pitchFamily="2" charset="0"/>
                  <a:ea typeface="Roboto" panose="02000000000000000000" pitchFamily="2" charset="0"/>
                  <a:cs typeface="Sora" pitchFamily="2" charset="0"/>
                </a:rPr>
                <a:t>T</a:t>
              </a:r>
              <a:endParaRPr lang="he-IL" sz="4800" b="1">
                <a:solidFill>
                  <a:schemeClr val="bg1"/>
                </a:solidFill>
                <a:latin typeface="Sora" pitchFamily="2" charset="0"/>
                <a:ea typeface="Roboto" panose="02000000000000000000" pitchFamily="2" charset="0"/>
              </a:endParaRPr>
            </a:p>
          </p:txBody>
        </p:sp>
      </p:grpSp>
      <p:grpSp>
        <p:nvGrpSpPr>
          <p:cNvPr id="5" name="Group 4">
            <a:extLst>
              <a:ext uri="{FF2B5EF4-FFF2-40B4-BE49-F238E27FC236}">
                <a16:creationId xmlns:a16="http://schemas.microsoft.com/office/drawing/2014/main" id="{372B7FD9-4B88-4930-AD6B-A092413F80F8}"/>
              </a:ext>
            </a:extLst>
          </p:cNvPr>
          <p:cNvGrpSpPr/>
          <p:nvPr/>
        </p:nvGrpSpPr>
        <p:grpSpPr>
          <a:xfrm>
            <a:off x="9591202" y="1328821"/>
            <a:ext cx="2253996" cy="1943100"/>
            <a:chOff x="9591202" y="1328821"/>
            <a:chExt cx="2253996" cy="1943100"/>
          </a:xfrm>
        </p:grpSpPr>
        <p:sp>
          <p:nvSpPr>
            <p:cNvPr id="16" name="Hexagon 15">
              <a:extLst>
                <a:ext uri="{FF2B5EF4-FFF2-40B4-BE49-F238E27FC236}">
                  <a16:creationId xmlns:a16="http://schemas.microsoft.com/office/drawing/2014/main" id="{B0B32127-CEED-4F2C-A7A2-1811F8CCFE81}"/>
                </a:ext>
              </a:extLst>
            </p:cNvPr>
            <p:cNvSpPr/>
            <p:nvPr/>
          </p:nvSpPr>
          <p:spPr>
            <a:xfrm>
              <a:off x="9591202" y="1328821"/>
              <a:ext cx="2253996" cy="1943100"/>
            </a:xfrm>
            <a:prstGeom prst="hexagon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CBB85FB3-8135-48C0-8EFF-1D54BA0AB6E6}"/>
                </a:ext>
              </a:extLst>
            </p:cNvPr>
            <p:cNvSpPr txBox="1"/>
            <p:nvPr/>
          </p:nvSpPr>
          <p:spPr>
            <a:xfrm>
              <a:off x="10302399" y="1884872"/>
              <a:ext cx="947048" cy="830997"/>
            </a:xfrm>
            <a:prstGeom prst="rect">
              <a:avLst/>
            </a:prstGeom>
            <a:noFill/>
          </p:spPr>
          <p:txBody>
            <a:bodyPr wrap="square" rtlCol="1" anchor="ctr">
              <a:spAutoFit/>
            </a:bodyPr>
            <a:lstStyle>
              <a:defPPr>
                <a:defRPr lang="he-IL"/>
              </a:defPPr>
              <a:lvl1pPr rtl="1">
                <a:defRPr>
                  <a:solidFill>
                    <a:schemeClr val="bg1">
                      <a:lumMod val="65000"/>
                    </a:schemeClr>
                  </a:solidFill>
                  <a:latin typeface="Secular One" panose="00000500000000000000" pitchFamily="2" charset="-79"/>
                  <a:cs typeface="Secular One" panose="00000500000000000000" pitchFamily="2" charset="-79"/>
                </a:defRPr>
              </a:lvl1pPr>
            </a:lstStyle>
            <a:p>
              <a:pPr algn="ctr" rtl="0"/>
              <a:r>
                <a:rPr lang="en-US" sz="4800" b="1">
                  <a:solidFill>
                    <a:schemeClr val="bg1"/>
                  </a:solidFill>
                  <a:latin typeface="Sora" pitchFamily="2" charset="0"/>
                  <a:ea typeface="Roboto" panose="02000000000000000000" pitchFamily="2" charset="0"/>
                  <a:cs typeface="Sora" pitchFamily="2" charset="0"/>
                </a:rPr>
                <a:t>L</a:t>
              </a:r>
              <a:endParaRPr lang="he-IL" sz="4800" b="1">
                <a:solidFill>
                  <a:schemeClr val="bg1"/>
                </a:solidFill>
                <a:latin typeface="Sora" pitchFamily="2" charset="0"/>
                <a:ea typeface="Roboto" panose="02000000000000000000" pitchFamily="2" charset="0"/>
              </a:endParaRPr>
            </a:p>
          </p:txBody>
        </p:sp>
      </p:grp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BDC38E18-C63C-4565-A660-098F87BAE20A}"/>
              </a:ext>
            </a:extLst>
          </p:cNvPr>
          <p:cNvSpPr/>
          <p:nvPr/>
        </p:nvSpPr>
        <p:spPr>
          <a:xfrm>
            <a:off x="4212480" y="3561462"/>
            <a:ext cx="5836244" cy="3056113"/>
          </a:xfrm>
          <a:prstGeom prst="roundRect">
            <a:avLst/>
          </a:prstGeom>
          <a:solidFill>
            <a:srgbClr val="118AB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27D1FB60-28A1-449E-BFC2-54842C4AF3D9}"/>
              </a:ext>
            </a:extLst>
          </p:cNvPr>
          <p:cNvSpPr txBox="1"/>
          <p:nvPr/>
        </p:nvSpPr>
        <p:spPr>
          <a:xfrm>
            <a:off x="5097000" y="3685658"/>
            <a:ext cx="4072400" cy="707886"/>
          </a:xfrm>
          <a:prstGeom prst="rect">
            <a:avLst/>
          </a:prstGeom>
          <a:noFill/>
        </p:spPr>
        <p:txBody>
          <a:bodyPr wrap="square" rtlCol="1" anchor="ctr">
            <a:spAutoFit/>
          </a:bodyPr>
          <a:lstStyle>
            <a:defPPr>
              <a:defRPr lang="he-IL"/>
            </a:defPPr>
            <a:lvl1pPr rtl="1">
              <a:defRPr>
                <a:solidFill>
                  <a:schemeClr val="bg1">
                    <a:lumMod val="65000"/>
                  </a:schemeClr>
                </a:solidFill>
                <a:latin typeface="Secular One" panose="00000500000000000000" pitchFamily="2" charset="-79"/>
                <a:cs typeface="Secular One" panose="00000500000000000000" pitchFamily="2" charset="-79"/>
              </a:defRPr>
            </a:lvl1pPr>
          </a:lstStyle>
          <a:p>
            <a:pPr algn="ctr" rtl="0"/>
            <a:r>
              <a:rPr lang="en-US" sz="4000" b="1">
                <a:solidFill>
                  <a:schemeClr val="bg1"/>
                </a:solidFill>
                <a:latin typeface="Sora" pitchFamily="2" charset="0"/>
                <a:ea typeface="Roboto" panose="02000000000000000000" pitchFamily="2" charset="0"/>
                <a:cs typeface="Sora" pitchFamily="2" charset="0"/>
              </a:rPr>
              <a:t>Technological</a:t>
            </a:r>
            <a:endParaRPr lang="he-IL" sz="4000" b="1">
              <a:solidFill>
                <a:schemeClr val="bg1"/>
              </a:solidFill>
              <a:latin typeface="Sora" pitchFamily="2" charset="0"/>
              <a:ea typeface="Roboto" panose="02000000000000000000" pitchFamily="2" charset="0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7CD51A59-3417-448F-8CD1-03D09E227828}"/>
              </a:ext>
            </a:extLst>
          </p:cNvPr>
          <p:cNvSpPr txBox="1"/>
          <p:nvPr/>
        </p:nvSpPr>
        <p:spPr>
          <a:xfrm>
            <a:off x="4321413" y="4400550"/>
            <a:ext cx="5551722" cy="907941"/>
          </a:xfrm>
          <a:prstGeom prst="rect">
            <a:avLst/>
          </a:prstGeom>
          <a:noFill/>
        </p:spPr>
        <p:txBody>
          <a:bodyPr wrap="square" rtlCol="1" anchor="ctr">
            <a:spAutoFit/>
          </a:bodyPr>
          <a:lstStyle>
            <a:defPPr>
              <a:defRPr lang="he-IL"/>
            </a:defPPr>
            <a:lvl1pPr marL="342900" indent="-342900">
              <a:spcAft>
                <a:spcPts val="600"/>
              </a:spcAft>
              <a:buFont typeface="Arial" panose="020B0604020202020204" pitchFamily="34" charset="0"/>
              <a:buChar char="•"/>
              <a:defRPr sz="2000" b="1">
                <a:solidFill>
                  <a:schemeClr val="bg1"/>
                </a:solidFill>
                <a:latin typeface="Sora" pitchFamily="2" charset="0"/>
                <a:ea typeface="Roboto" panose="02000000000000000000" pitchFamily="2" charset="0"/>
                <a:cs typeface="Secular One" panose="00000500000000000000" pitchFamily="2" charset="-79"/>
              </a:defRPr>
            </a:lvl1pPr>
          </a:lstStyle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/>
              <a:t>Capable competitors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/>
              <a:t>Technological advancement</a:t>
            </a:r>
          </a:p>
        </p:txBody>
      </p:sp>
    </p:spTree>
    <p:extLst>
      <p:ext uri="{BB962C8B-B14F-4D97-AF65-F5344CB8AC3E}">
        <p14:creationId xmlns:p14="http://schemas.microsoft.com/office/powerpoint/2010/main" val="88955015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7EA8C64E-C04F-40C8-9C9E-08FE4629D67C}"/>
              </a:ext>
            </a:extLst>
          </p:cNvPr>
          <p:cNvGrpSpPr/>
          <p:nvPr/>
        </p:nvGrpSpPr>
        <p:grpSpPr>
          <a:xfrm>
            <a:off x="6008953" y="1328821"/>
            <a:ext cx="2253996" cy="1943100"/>
            <a:chOff x="6008953" y="1328821"/>
            <a:chExt cx="2253996" cy="1943100"/>
          </a:xfrm>
        </p:grpSpPr>
        <p:sp>
          <p:nvSpPr>
            <p:cNvPr id="14" name="Hexagon 13">
              <a:extLst>
                <a:ext uri="{FF2B5EF4-FFF2-40B4-BE49-F238E27FC236}">
                  <a16:creationId xmlns:a16="http://schemas.microsoft.com/office/drawing/2014/main" id="{2B366FDE-00CA-4FD3-B64F-6D0C901CAA22}"/>
                </a:ext>
              </a:extLst>
            </p:cNvPr>
            <p:cNvSpPr/>
            <p:nvPr/>
          </p:nvSpPr>
          <p:spPr>
            <a:xfrm>
              <a:off x="6008953" y="1328821"/>
              <a:ext cx="2253996" cy="1943100"/>
            </a:xfrm>
            <a:prstGeom prst="hexagon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E42BF001-9F91-49EA-B543-C693816DB43D}"/>
                </a:ext>
              </a:extLst>
            </p:cNvPr>
            <p:cNvSpPr txBox="1"/>
            <p:nvPr/>
          </p:nvSpPr>
          <p:spPr>
            <a:xfrm>
              <a:off x="6662427" y="1961072"/>
              <a:ext cx="947048" cy="830997"/>
            </a:xfrm>
            <a:prstGeom prst="rect">
              <a:avLst/>
            </a:prstGeom>
            <a:noFill/>
          </p:spPr>
          <p:txBody>
            <a:bodyPr wrap="square" rtlCol="1" anchor="ctr">
              <a:spAutoFit/>
            </a:bodyPr>
            <a:lstStyle>
              <a:defPPr>
                <a:defRPr lang="he-IL"/>
              </a:defPPr>
              <a:lvl1pPr rtl="1">
                <a:defRPr>
                  <a:solidFill>
                    <a:schemeClr val="bg1">
                      <a:lumMod val="65000"/>
                    </a:schemeClr>
                  </a:solidFill>
                  <a:latin typeface="Secular One" panose="00000500000000000000" pitchFamily="2" charset="-79"/>
                  <a:cs typeface="Secular One" panose="00000500000000000000" pitchFamily="2" charset="-79"/>
                </a:defRPr>
              </a:lvl1pPr>
            </a:lstStyle>
            <a:p>
              <a:pPr algn="ctr" rtl="0"/>
              <a:r>
                <a:rPr lang="en-US" sz="4800" b="1">
                  <a:solidFill>
                    <a:schemeClr val="bg1"/>
                  </a:solidFill>
                  <a:latin typeface="Sora" pitchFamily="2" charset="0"/>
                  <a:ea typeface="Roboto" panose="02000000000000000000" pitchFamily="2" charset="0"/>
                  <a:cs typeface="Sora" pitchFamily="2" charset="0"/>
                </a:rPr>
                <a:t>T</a:t>
              </a:r>
              <a:endParaRPr lang="he-IL" sz="4800" b="1">
                <a:solidFill>
                  <a:schemeClr val="bg1"/>
                </a:solidFill>
                <a:latin typeface="Sora" pitchFamily="2" charset="0"/>
                <a:ea typeface="Roboto" panose="02000000000000000000" pitchFamily="2" charset="0"/>
              </a:endParaRPr>
            </a:p>
          </p:txBody>
        </p:sp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2AF51A84-ACAF-400B-8F56-43FCA61E6D6E}"/>
              </a:ext>
            </a:extLst>
          </p:cNvPr>
          <p:cNvGrpSpPr/>
          <p:nvPr/>
        </p:nvGrpSpPr>
        <p:grpSpPr>
          <a:xfrm>
            <a:off x="9591202" y="1328821"/>
            <a:ext cx="2253996" cy="1943100"/>
            <a:chOff x="9591202" y="1328821"/>
            <a:chExt cx="2253996" cy="1943100"/>
          </a:xfrm>
        </p:grpSpPr>
        <p:sp>
          <p:nvSpPr>
            <p:cNvPr id="16" name="Hexagon 15">
              <a:extLst>
                <a:ext uri="{FF2B5EF4-FFF2-40B4-BE49-F238E27FC236}">
                  <a16:creationId xmlns:a16="http://schemas.microsoft.com/office/drawing/2014/main" id="{B0B32127-CEED-4F2C-A7A2-1811F8CCFE81}"/>
                </a:ext>
              </a:extLst>
            </p:cNvPr>
            <p:cNvSpPr/>
            <p:nvPr/>
          </p:nvSpPr>
          <p:spPr>
            <a:xfrm>
              <a:off x="9591202" y="1328821"/>
              <a:ext cx="2253996" cy="1943100"/>
            </a:xfrm>
            <a:prstGeom prst="hexagon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CBB85FB3-8135-48C0-8EFF-1D54BA0AB6E6}"/>
                </a:ext>
              </a:extLst>
            </p:cNvPr>
            <p:cNvSpPr txBox="1"/>
            <p:nvPr/>
          </p:nvSpPr>
          <p:spPr>
            <a:xfrm>
              <a:off x="10302399" y="1884872"/>
              <a:ext cx="947048" cy="830997"/>
            </a:xfrm>
            <a:prstGeom prst="rect">
              <a:avLst/>
            </a:prstGeom>
            <a:noFill/>
          </p:spPr>
          <p:txBody>
            <a:bodyPr wrap="square" rtlCol="1" anchor="ctr">
              <a:spAutoFit/>
            </a:bodyPr>
            <a:lstStyle>
              <a:defPPr>
                <a:defRPr lang="he-IL"/>
              </a:defPPr>
              <a:lvl1pPr rtl="1">
                <a:defRPr>
                  <a:solidFill>
                    <a:schemeClr val="bg1">
                      <a:lumMod val="65000"/>
                    </a:schemeClr>
                  </a:solidFill>
                  <a:latin typeface="Secular One" panose="00000500000000000000" pitchFamily="2" charset="-79"/>
                  <a:cs typeface="Secular One" panose="00000500000000000000" pitchFamily="2" charset="-79"/>
                </a:defRPr>
              </a:lvl1pPr>
            </a:lstStyle>
            <a:p>
              <a:pPr algn="ctr" rtl="0"/>
              <a:r>
                <a:rPr lang="en-US" sz="4800" b="1">
                  <a:solidFill>
                    <a:schemeClr val="bg1"/>
                  </a:solidFill>
                  <a:latin typeface="Sora" pitchFamily="2" charset="0"/>
                  <a:ea typeface="Roboto" panose="02000000000000000000" pitchFamily="2" charset="0"/>
                  <a:cs typeface="Sora" pitchFamily="2" charset="0"/>
                </a:rPr>
                <a:t>L</a:t>
              </a:r>
              <a:endParaRPr lang="he-IL" sz="4800" b="1">
                <a:solidFill>
                  <a:schemeClr val="bg1"/>
                </a:solidFill>
                <a:latin typeface="Sora" pitchFamily="2" charset="0"/>
                <a:ea typeface="Roboto" panose="02000000000000000000" pitchFamily="2" charset="0"/>
              </a:endParaRPr>
            </a:p>
          </p:txBody>
        </p:sp>
      </p:grp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1B22ADEB-8DCA-4BC3-9C6C-80F8DAD677D0}"/>
              </a:ext>
            </a:extLst>
          </p:cNvPr>
          <p:cNvCxnSpPr>
            <a:cxnSpLocks/>
            <a:endCxn id="27" idx="0"/>
          </p:cNvCxnSpPr>
          <p:nvPr/>
        </p:nvCxnSpPr>
        <p:spPr>
          <a:xfrm flipH="1">
            <a:off x="8929673" y="2867542"/>
            <a:ext cx="1446" cy="818116"/>
          </a:xfrm>
          <a:prstGeom prst="line">
            <a:avLst/>
          </a:prstGeom>
          <a:ln w="57150">
            <a:solidFill>
              <a:srgbClr val="06D6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7" name="Rectangle 76">
            <a:extLst>
              <a:ext uri="{FF2B5EF4-FFF2-40B4-BE49-F238E27FC236}">
                <a16:creationId xmlns:a16="http://schemas.microsoft.com/office/drawing/2014/main" id="{72D1761D-8AF4-413C-985A-DF06A6647258}"/>
              </a:ext>
            </a:extLst>
          </p:cNvPr>
          <p:cNvSpPr/>
          <p:nvPr/>
        </p:nvSpPr>
        <p:spPr>
          <a:xfrm>
            <a:off x="0" y="-15404"/>
            <a:ext cx="12192000" cy="993811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78" name="Rectangle: Rounded Corners 77">
            <a:extLst>
              <a:ext uri="{FF2B5EF4-FFF2-40B4-BE49-F238E27FC236}">
                <a16:creationId xmlns:a16="http://schemas.microsoft.com/office/drawing/2014/main" id="{4C916D65-FD43-4CD3-8704-E2D4A752BECC}"/>
              </a:ext>
            </a:extLst>
          </p:cNvPr>
          <p:cNvSpPr/>
          <p:nvPr/>
        </p:nvSpPr>
        <p:spPr>
          <a:xfrm>
            <a:off x="10248455" y="35675"/>
            <a:ext cx="1828798" cy="861448"/>
          </a:xfrm>
          <a:prstGeom prst="roundRect">
            <a:avLst/>
          </a:prstGeom>
          <a:solidFill>
            <a:srgbClr val="52CBB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79" name="TextBox 78">
            <a:extLst>
              <a:ext uri="{FF2B5EF4-FFF2-40B4-BE49-F238E27FC236}">
                <a16:creationId xmlns:a16="http://schemas.microsoft.com/office/drawing/2014/main" id="{1EE4D7CF-CFC6-4C82-A24A-242DDF3CCC5E}"/>
              </a:ext>
            </a:extLst>
          </p:cNvPr>
          <p:cNvSpPr txBox="1"/>
          <p:nvPr/>
        </p:nvSpPr>
        <p:spPr>
          <a:xfrm>
            <a:off x="1433971" y="296834"/>
            <a:ext cx="1365378" cy="369332"/>
          </a:xfrm>
          <a:prstGeom prst="rect">
            <a:avLst/>
          </a:prstGeom>
          <a:noFill/>
        </p:spPr>
        <p:txBody>
          <a:bodyPr wrap="square" rtlCol="1" anchor="ctr">
            <a:spAutoFit/>
          </a:bodyPr>
          <a:lstStyle>
            <a:defPPr>
              <a:defRPr lang="he-IL"/>
            </a:defPPr>
            <a:lvl1pPr rtl="1">
              <a:defRPr>
                <a:solidFill>
                  <a:schemeClr val="bg1">
                    <a:lumMod val="65000"/>
                  </a:schemeClr>
                </a:solidFill>
                <a:latin typeface="Secular One" panose="00000500000000000000" pitchFamily="2" charset="-79"/>
                <a:cs typeface="Secular One" panose="00000500000000000000" pitchFamily="2" charset="-79"/>
              </a:defRPr>
            </a:lvl1pPr>
          </a:lstStyle>
          <a:p>
            <a:r>
              <a:rPr lang="en-US"/>
              <a:t>Disruptive</a:t>
            </a:r>
            <a:r>
              <a:rPr lang="he-IL"/>
              <a:t> </a:t>
            </a:r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5E9C8E8D-5039-42AE-AB8D-5B298221241D}"/>
              </a:ext>
            </a:extLst>
          </p:cNvPr>
          <p:cNvSpPr txBox="1"/>
          <p:nvPr/>
        </p:nvSpPr>
        <p:spPr>
          <a:xfrm>
            <a:off x="3369720" y="296834"/>
            <a:ext cx="2012273" cy="369332"/>
          </a:xfrm>
          <a:prstGeom prst="rect">
            <a:avLst/>
          </a:prstGeom>
          <a:noFill/>
        </p:spPr>
        <p:txBody>
          <a:bodyPr wrap="square" rtlCol="1" anchor="ctr">
            <a:spAutoFit/>
          </a:bodyPr>
          <a:lstStyle>
            <a:defPPr>
              <a:defRPr lang="he-IL"/>
            </a:defPPr>
            <a:lvl1pPr>
              <a:defRPr>
                <a:solidFill>
                  <a:schemeClr val="bg1">
                    <a:lumMod val="65000"/>
                  </a:schemeClr>
                </a:solidFill>
                <a:latin typeface="Secular One" panose="00000500000000000000" pitchFamily="2" charset="-79"/>
                <a:cs typeface="Secular One" panose="00000500000000000000" pitchFamily="2" charset="-79"/>
              </a:defRPr>
            </a:lvl1pPr>
          </a:lstStyle>
          <a:p>
            <a:r>
              <a:rPr lang="en-US"/>
              <a:t>Strategic Canvas</a:t>
            </a:r>
            <a:endParaRPr lang="he-IL"/>
          </a:p>
        </p:txBody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id="{73FE374C-FCC9-4CF5-9207-1257405B00D7}"/>
              </a:ext>
            </a:extLst>
          </p:cNvPr>
          <p:cNvSpPr txBox="1"/>
          <p:nvPr/>
        </p:nvSpPr>
        <p:spPr>
          <a:xfrm>
            <a:off x="5952364" y="296834"/>
            <a:ext cx="1271964" cy="369332"/>
          </a:xfrm>
          <a:prstGeom prst="rect">
            <a:avLst/>
          </a:prstGeom>
          <a:noFill/>
        </p:spPr>
        <p:txBody>
          <a:bodyPr wrap="square" rtlCol="1" anchor="ctr">
            <a:spAutoFit/>
          </a:bodyPr>
          <a:lstStyle>
            <a:defPPr>
              <a:defRPr lang="he-IL"/>
            </a:defPPr>
            <a:lvl1pPr>
              <a:defRPr>
                <a:solidFill>
                  <a:schemeClr val="bg1">
                    <a:lumMod val="65000"/>
                  </a:schemeClr>
                </a:solidFill>
                <a:latin typeface="Secular One" panose="00000500000000000000" pitchFamily="2" charset="-79"/>
                <a:cs typeface="Secular One" panose="00000500000000000000" pitchFamily="2" charset="-79"/>
              </a:defRPr>
            </a:lvl1pPr>
          </a:lstStyle>
          <a:p>
            <a:r>
              <a:rPr lang="en-US"/>
              <a:t>Six Paths</a:t>
            </a:r>
            <a:endParaRPr lang="he-IL"/>
          </a:p>
        </p:txBody>
      </p:sp>
      <p:sp>
        <p:nvSpPr>
          <p:cNvPr id="82" name="TextBox 81">
            <a:extLst>
              <a:ext uri="{FF2B5EF4-FFF2-40B4-BE49-F238E27FC236}">
                <a16:creationId xmlns:a16="http://schemas.microsoft.com/office/drawing/2014/main" id="{48859344-8B97-48E8-A91A-B143BF58BAB6}"/>
              </a:ext>
            </a:extLst>
          </p:cNvPr>
          <p:cNvSpPr txBox="1"/>
          <p:nvPr/>
        </p:nvSpPr>
        <p:spPr>
          <a:xfrm>
            <a:off x="7794699" y="296834"/>
            <a:ext cx="1955799" cy="369332"/>
          </a:xfrm>
          <a:prstGeom prst="rect">
            <a:avLst/>
          </a:prstGeom>
          <a:noFill/>
        </p:spPr>
        <p:txBody>
          <a:bodyPr wrap="square" rtlCol="1" anchor="ctr">
            <a:spAutoFit/>
          </a:bodyPr>
          <a:lstStyle>
            <a:defPPr>
              <a:defRPr lang="he-IL"/>
            </a:defPPr>
            <a:lvl1pPr>
              <a:defRPr>
                <a:solidFill>
                  <a:schemeClr val="bg1">
                    <a:lumMod val="65000"/>
                  </a:schemeClr>
                </a:solidFill>
                <a:latin typeface="Secular One" panose="00000500000000000000" pitchFamily="2" charset="-79"/>
                <a:cs typeface="Secular One" panose="00000500000000000000" pitchFamily="2" charset="-79"/>
              </a:defRPr>
            </a:lvl1pPr>
          </a:lstStyle>
          <a:p>
            <a:r>
              <a:rPr lang="en-US"/>
              <a:t>Business Canvas</a:t>
            </a:r>
            <a:endParaRPr lang="he-IL"/>
          </a:p>
        </p:txBody>
      </p:sp>
      <p:sp>
        <p:nvSpPr>
          <p:cNvPr id="90" name="TextBox 89">
            <a:extLst>
              <a:ext uri="{FF2B5EF4-FFF2-40B4-BE49-F238E27FC236}">
                <a16:creationId xmlns:a16="http://schemas.microsoft.com/office/drawing/2014/main" id="{AE01207E-FE9D-4969-827E-ACADD79B137A}"/>
              </a:ext>
            </a:extLst>
          </p:cNvPr>
          <p:cNvSpPr txBox="1"/>
          <p:nvPr/>
        </p:nvSpPr>
        <p:spPr>
          <a:xfrm>
            <a:off x="10320867" y="158335"/>
            <a:ext cx="1813410" cy="646331"/>
          </a:xfrm>
          <a:prstGeom prst="rect">
            <a:avLst/>
          </a:prstGeom>
          <a:noFill/>
        </p:spPr>
        <p:txBody>
          <a:bodyPr wrap="square" rtlCol="1" anchor="ctr">
            <a:spAutoFit/>
          </a:bodyPr>
          <a:lstStyle>
            <a:defPPr>
              <a:defRPr lang="he-IL"/>
            </a:defPPr>
            <a:lvl1pPr rtl="1">
              <a:defRPr sz="3200">
                <a:solidFill>
                  <a:schemeClr val="bg1"/>
                </a:solidFill>
                <a:latin typeface="Secular One" panose="00000500000000000000" pitchFamily="2" charset="-79"/>
                <a:cs typeface="Secular One" panose="00000500000000000000" pitchFamily="2" charset="-79"/>
              </a:defRPr>
            </a:lvl1pPr>
          </a:lstStyle>
          <a:p>
            <a:r>
              <a:rPr lang="en-US" sz="3600"/>
              <a:t>PESTEL</a:t>
            </a:r>
            <a:endParaRPr lang="he-IL" sz="3600"/>
          </a:p>
        </p:txBody>
      </p:sp>
      <p:sp>
        <p:nvSpPr>
          <p:cNvPr id="96" name="TextBox 95">
            <a:extLst>
              <a:ext uri="{FF2B5EF4-FFF2-40B4-BE49-F238E27FC236}">
                <a16:creationId xmlns:a16="http://schemas.microsoft.com/office/drawing/2014/main" id="{BCC50558-2443-42B5-A7CF-BF1953B04BC3}"/>
              </a:ext>
            </a:extLst>
          </p:cNvPr>
          <p:cNvSpPr txBox="1"/>
          <p:nvPr/>
        </p:nvSpPr>
        <p:spPr>
          <a:xfrm>
            <a:off x="215128" y="308276"/>
            <a:ext cx="648472" cy="369332"/>
          </a:xfrm>
          <a:prstGeom prst="rect">
            <a:avLst/>
          </a:prstGeom>
          <a:noFill/>
        </p:spPr>
        <p:txBody>
          <a:bodyPr wrap="square" rtlCol="1" anchor="ctr">
            <a:spAutoFit/>
          </a:bodyPr>
          <a:lstStyle>
            <a:defPPr>
              <a:defRPr lang="he-IL"/>
            </a:defPPr>
            <a:lvl1pPr algn="r" rtl="1">
              <a:defRPr>
                <a:solidFill>
                  <a:schemeClr val="bg1">
                    <a:lumMod val="65000"/>
                  </a:schemeClr>
                </a:solidFill>
                <a:latin typeface="Secular One" panose="00000500000000000000" pitchFamily="2" charset="-79"/>
                <a:cs typeface="Secular One" panose="00000500000000000000" pitchFamily="2" charset="-79"/>
              </a:defRPr>
            </a:lvl1pPr>
          </a:lstStyle>
          <a:p>
            <a:pPr algn="l"/>
            <a:r>
              <a:rPr lang="en-US"/>
              <a:t>Idea</a:t>
            </a:r>
            <a:endParaRPr lang="he-IL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2BF2CD94-F5B3-4537-BA4B-652A071814E7}"/>
              </a:ext>
            </a:extLst>
          </p:cNvPr>
          <p:cNvGrpSpPr/>
          <p:nvPr/>
        </p:nvGrpSpPr>
        <p:grpSpPr>
          <a:xfrm>
            <a:off x="405628" y="1301614"/>
            <a:ext cx="2253996" cy="1943100"/>
            <a:chOff x="405628" y="1301614"/>
            <a:chExt cx="2253996" cy="1943100"/>
          </a:xfrm>
        </p:grpSpPr>
        <p:sp>
          <p:nvSpPr>
            <p:cNvPr id="3" name="Hexagon 2">
              <a:extLst>
                <a:ext uri="{FF2B5EF4-FFF2-40B4-BE49-F238E27FC236}">
                  <a16:creationId xmlns:a16="http://schemas.microsoft.com/office/drawing/2014/main" id="{F91700C7-A906-40E6-B5E2-9827B293C9F4}"/>
                </a:ext>
              </a:extLst>
            </p:cNvPr>
            <p:cNvSpPr/>
            <p:nvPr/>
          </p:nvSpPr>
          <p:spPr>
            <a:xfrm>
              <a:off x="405628" y="1301614"/>
              <a:ext cx="2253996" cy="1943100"/>
            </a:xfrm>
            <a:prstGeom prst="hexagon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A92A0385-ABFE-420B-8419-1AF4A6B4DDB0}"/>
                </a:ext>
              </a:extLst>
            </p:cNvPr>
            <p:cNvSpPr txBox="1"/>
            <p:nvPr/>
          </p:nvSpPr>
          <p:spPr>
            <a:xfrm>
              <a:off x="1089825" y="1857666"/>
              <a:ext cx="947048" cy="830997"/>
            </a:xfrm>
            <a:prstGeom prst="rect">
              <a:avLst/>
            </a:prstGeom>
            <a:noFill/>
          </p:spPr>
          <p:txBody>
            <a:bodyPr wrap="square" rtlCol="1" anchor="ctr">
              <a:spAutoFit/>
            </a:bodyPr>
            <a:lstStyle>
              <a:defPPr>
                <a:defRPr lang="he-IL"/>
              </a:defPPr>
              <a:lvl1pPr rtl="1">
                <a:defRPr>
                  <a:solidFill>
                    <a:schemeClr val="bg1">
                      <a:lumMod val="65000"/>
                    </a:schemeClr>
                  </a:solidFill>
                  <a:latin typeface="Secular One" panose="00000500000000000000" pitchFamily="2" charset="-79"/>
                  <a:cs typeface="Secular One" panose="00000500000000000000" pitchFamily="2" charset="-79"/>
                </a:defRPr>
              </a:lvl1pPr>
            </a:lstStyle>
            <a:p>
              <a:pPr algn="ctr" rtl="0"/>
              <a:r>
                <a:rPr lang="en-US" sz="4800" b="1">
                  <a:solidFill>
                    <a:schemeClr val="bg1"/>
                  </a:solidFill>
                  <a:latin typeface="Sora" pitchFamily="2" charset="0"/>
                  <a:ea typeface="Roboto" panose="02000000000000000000" pitchFamily="2" charset="0"/>
                  <a:cs typeface="Sora" pitchFamily="2" charset="0"/>
                </a:rPr>
                <a:t>P</a:t>
              </a:r>
              <a:endParaRPr lang="he-IL" sz="4800" b="1">
                <a:solidFill>
                  <a:schemeClr val="bg1"/>
                </a:solidFill>
                <a:latin typeface="Sora" pitchFamily="2" charset="0"/>
                <a:ea typeface="Roboto" panose="02000000000000000000" pitchFamily="2" charset="0"/>
              </a:endParaRPr>
            </a:p>
          </p:txBody>
        </p:sp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55B47C66-9DFA-4697-A8DD-DE514DEA5F8A}"/>
              </a:ext>
            </a:extLst>
          </p:cNvPr>
          <p:cNvGrpSpPr/>
          <p:nvPr/>
        </p:nvGrpSpPr>
        <p:grpSpPr>
          <a:xfrm>
            <a:off x="2273466" y="1274407"/>
            <a:ext cx="2253996" cy="1943100"/>
            <a:chOff x="2273466" y="1274407"/>
            <a:chExt cx="2253996" cy="1943100"/>
          </a:xfrm>
        </p:grpSpPr>
        <p:sp>
          <p:nvSpPr>
            <p:cNvPr id="12" name="Hexagon 11">
              <a:extLst>
                <a:ext uri="{FF2B5EF4-FFF2-40B4-BE49-F238E27FC236}">
                  <a16:creationId xmlns:a16="http://schemas.microsoft.com/office/drawing/2014/main" id="{FDF62C53-1923-47F6-880B-3A2B9A8C876B}"/>
                </a:ext>
              </a:extLst>
            </p:cNvPr>
            <p:cNvSpPr/>
            <p:nvPr/>
          </p:nvSpPr>
          <p:spPr>
            <a:xfrm>
              <a:off x="2273466" y="1274407"/>
              <a:ext cx="2253996" cy="1943100"/>
            </a:xfrm>
            <a:prstGeom prst="hexagon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75EEFE72-9D41-4D9A-8552-2D2D555663CD}"/>
                </a:ext>
              </a:extLst>
            </p:cNvPr>
            <p:cNvSpPr txBox="1"/>
            <p:nvPr/>
          </p:nvSpPr>
          <p:spPr>
            <a:xfrm>
              <a:off x="2939126" y="1906658"/>
              <a:ext cx="947048" cy="830997"/>
            </a:xfrm>
            <a:prstGeom prst="rect">
              <a:avLst/>
            </a:prstGeom>
            <a:noFill/>
          </p:spPr>
          <p:txBody>
            <a:bodyPr wrap="square" rtlCol="1" anchor="ctr">
              <a:spAutoFit/>
            </a:bodyPr>
            <a:lstStyle>
              <a:defPPr>
                <a:defRPr lang="he-IL"/>
              </a:defPPr>
              <a:lvl1pPr rtl="1">
                <a:defRPr>
                  <a:solidFill>
                    <a:schemeClr val="bg1">
                      <a:lumMod val="65000"/>
                    </a:schemeClr>
                  </a:solidFill>
                  <a:latin typeface="Secular One" panose="00000500000000000000" pitchFamily="2" charset="-79"/>
                  <a:cs typeface="Secular One" panose="00000500000000000000" pitchFamily="2" charset="-79"/>
                </a:defRPr>
              </a:lvl1pPr>
            </a:lstStyle>
            <a:p>
              <a:pPr algn="ctr" rtl="0"/>
              <a:r>
                <a:rPr lang="en-US" sz="4800" b="1">
                  <a:solidFill>
                    <a:schemeClr val="bg1"/>
                  </a:solidFill>
                  <a:latin typeface="Sora" pitchFamily="2" charset="0"/>
                  <a:ea typeface="Roboto" panose="02000000000000000000" pitchFamily="2" charset="0"/>
                  <a:cs typeface="Sora" pitchFamily="2" charset="0"/>
                </a:rPr>
                <a:t>E</a:t>
              </a:r>
              <a:endParaRPr lang="he-IL" sz="4800" b="1">
                <a:solidFill>
                  <a:schemeClr val="bg1"/>
                </a:solidFill>
                <a:latin typeface="Sora" pitchFamily="2" charset="0"/>
                <a:ea typeface="Roboto" panose="02000000000000000000" pitchFamily="2" charset="0"/>
              </a:endParaRPr>
            </a:p>
          </p:txBody>
        </p:sp>
      </p:grpSp>
      <p:grpSp>
        <p:nvGrpSpPr>
          <p:cNvPr id="5" name="Group 4">
            <a:extLst>
              <a:ext uri="{FF2B5EF4-FFF2-40B4-BE49-F238E27FC236}">
                <a16:creationId xmlns:a16="http://schemas.microsoft.com/office/drawing/2014/main" id="{849AC555-C3B6-4B58-99CE-9E39119796A0}"/>
              </a:ext>
            </a:extLst>
          </p:cNvPr>
          <p:cNvGrpSpPr/>
          <p:nvPr/>
        </p:nvGrpSpPr>
        <p:grpSpPr>
          <a:xfrm>
            <a:off x="4171839" y="1301614"/>
            <a:ext cx="2253996" cy="1943100"/>
            <a:chOff x="4171839" y="1301614"/>
            <a:chExt cx="2253996" cy="1943100"/>
          </a:xfrm>
        </p:grpSpPr>
        <p:sp>
          <p:nvSpPr>
            <p:cNvPr id="13" name="Hexagon 12">
              <a:extLst>
                <a:ext uri="{FF2B5EF4-FFF2-40B4-BE49-F238E27FC236}">
                  <a16:creationId xmlns:a16="http://schemas.microsoft.com/office/drawing/2014/main" id="{83803306-C843-4EEB-B9C3-55E69A85AD5C}"/>
                </a:ext>
              </a:extLst>
            </p:cNvPr>
            <p:cNvSpPr/>
            <p:nvPr/>
          </p:nvSpPr>
          <p:spPr>
            <a:xfrm>
              <a:off x="4171839" y="1301614"/>
              <a:ext cx="2253996" cy="1943100"/>
            </a:xfrm>
            <a:prstGeom prst="hexagon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55EA8D42-7651-42B7-A2E3-6EA606FFCF2E}"/>
                </a:ext>
              </a:extLst>
            </p:cNvPr>
            <p:cNvSpPr txBox="1"/>
            <p:nvPr/>
          </p:nvSpPr>
          <p:spPr>
            <a:xfrm>
              <a:off x="4840675" y="1857665"/>
              <a:ext cx="947048" cy="830997"/>
            </a:xfrm>
            <a:prstGeom prst="rect">
              <a:avLst/>
            </a:prstGeom>
            <a:noFill/>
          </p:spPr>
          <p:txBody>
            <a:bodyPr wrap="square" rtlCol="1" anchor="ctr">
              <a:spAutoFit/>
            </a:bodyPr>
            <a:lstStyle>
              <a:defPPr>
                <a:defRPr lang="he-IL"/>
              </a:defPPr>
              <a:lvl1pPr rtl="1">
                <a:defRPr>
                  <a:solidFill>
                    <a:schemeClr val="bg1">
                      <a:lumMod val="65000"/>
                    </a:schemeClr>
                  </a:solidFill>
                  <a:latin typeface="Secular One" panose="00000500000000000000" pitchFamily="2" charset="-79"/>
                  <a:cs typeface="Secular One" panose="00000500000000000000" pitchFamily="2" charset="-79"/>
                </a:defRPr>
              </a:lvl1pPr>
            </a:lstStyle>
            <a:p>
              <a:pPr algn="ctr" rtl="0"/>
              <a:r>
                <a:rPr lang="en-US" sz="4800" b="1">
                  <a:solidFill>
                    <a:schemeClr val="bg1"/>
                  </a:solidFill>
                  <a:latin typeface="Sora" pitchFamily="2" charset="0"/>
                  <a:ea typeface="Roboto" panose="02000000000000000000" pitchFamily="2" charset="0"/>
                  <a:cs typeface="Sora" pitchFamily="2" charset="0"/>
                </a:rPr>
                <a:t>S</a:t>
              </a:r>
              <a:endParaRPr lang="he-IL" sz="4800" b="1">
                <a:solidFill>
                  <a:schemeClr val="bg1"/>
                </a:solidFill>
                <a:latin typeface="Sora" pitchFamily="2" charset="0"/>
                <a:ea typeface="Roboto" panose="02000000000000000000" pitchFamily="2" charset="0"/>
              </a:endParaRPr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0D89A30B-22E9-43A3-B8F6-284A35401896}"/>
              </a:ext>
            </a:extLst>
          </p:cNvPr>
          <p:cNvGrpSpPr/>
          <p:nvPr/>
        </p:nvGrpSpPr>
        <p:grpSpPr>
          <a:xfrm>
            <a:off x="7754088" y="1301614"/>
            <a:ext cx="2253996" cy="1943100"/>
            <a:chOff x="7754088" y="1301614"/>
            <a:chExt cx="2253996" cy="1943100"/>
          </a:xfrm>
        </p:grpSpPr>
        <p:sp>
          <p:nvSpPr>
            <p:cNvPr id="15" name="Hexagon 14">
              <a:extLst>
                <a:ext uri="{FF2B5EF4-FFF2-40B4-BE49-F238E27FC236}">
                  <a16:creationId xmlns:a16="http://schemas.microsoft.com/office/drawing/2014/main" id="{2DA35411-F213-4C1C-9188-2D2C78213593}"/>
                </a:ext>
              </a:extLst>
            </p:cNvPr>
            <p:cNvSpPr/>
            <p:nvPr/>
          </p:nvSpPr>
          <p:spPr>
            <a:xfrm>
              <a:off x="7754088" y="1301614"/>
              <a:ext cx="2253996" cy="1943100"/>
            </a:xfrm>
            <a:prstGeom prst="hexagon">
              <a:avLst/>
            </a:prstGeom>
            <a:solidFill>
              <a:srgbClr val="06D6A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89AB16AF-9C61-493B-94E2-F6E53DB17C90}"/>
                </a:ext>
              </a:extLst>
            </p:cNvPr>
            <p:cNvSpPr txBox="1"/>
            <p:nvPr/>
          </p:nvSpPr>
          <p:spPr>
            <a:xfrm>
              <a:off x="8454678" y="1854063"/>
              <a:ext cx="947048" cy="830997"/>
            </a:xfrm>
            <a:prstGeom prst="rect">
              <a:avLst/>
            </a:prstGeom>
            <a:noFill/>
          </p:spPr>
          <p:txBody>
            <a:bodyPr wrap="square" rtlCol="1" anchor="ctr">
              <a:spAutoFit/>
            </a:bodyPr>
            <a:lstStyle>
              <a:defPPr>
                <a:defRPr lang="he-IL"/>
              </a:defPPr>
              <a:lvl1pPr rtl="1">
                <a:defRPr>
                  <a:solidFill>
                    <a:schemeClr val="bg1">
                      <a:lumMod val="65000"/>
                    </a:schemeClr>
                  </a:solidFill>
                  <a:latin typeface="Secular One" panose="00000500000000000000" pitchFamily="2" charset="-79"/>
                  <a:cs typeface="Secular One" panose="00000500000000000000" pitchFamily="2" charset="-79"/>
                </a:defRPr>
              </a:lvl1pPr>
            </a:lstStyle>
            <a:p>
              <a:pPr algn="ctr" rtl="0"/>
              <a:r>
                <a:rPr lang="en-US" sz="4800" b="1">
                  <a:solidFill>
                    <a:schemeClr val="bg1"/>
                  </a:solidFill>
                  <a:latin typeface="Sora" pitchFamily="2" charset="0"/>
                  <a:ea typeface="Roboto" panose="02000000000000000000" pitchFamily="2" charset="0"/>
                  <a:cs typeface="Sora" pitchFamily="2" charset="0"/>
                </a:rPr>
                <a:t>E</a:t>
              </a:r>
              <a:endParaRPr lang="he-IL" sz="4800" b="1">
                <a:solidFill>
                  <a:schemeClr val="bg1"/>
                </a:solidFill>
                <a:latin typeface="Sora" pitchFamily="2" charset="0"/>
                <a:ea typeface="Roboto" panose="02000000000000000000" pitchFamily="2" charset="0"/>
              </a:endParaRPr>
            </a:p>
          </p:txBody>
        </p:sp>
      </p:grp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BDC38E18-C63C-4565-A660-098F87BAE20A}"/>
              </a:ext>
            </a:extLst>
          </p:cNvPr>
          <p:cNvSpPr/>
          <p:nvPr/>
        </p:nvSpPr>
        <p:spPr>
          <a:xfrm>
            <a:off x="6008953" y="3561462"/>
            <a:ext cx="5836244" cy="3056113"/>
          </a:xfrm>
          <a:prstGeom prst="roundRect">
            <a:avLst/>
          </a:prstGeom>
          <a:solidFill>
            <a:srgbClr val="06D6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27D1FB60-28A1-449E-BFC2-54842C4AF3D9}"/>
              </a:ext>
            </a:extLst>
          </p:cNvPr>
          <p:cNvSpPr txBox="1"/>
          <p:nvPr/>
        </p:nvSpPr>
        <p:spPr>
          <a:xfrm>
            <a:off x="6893473" y="3685658"/>
            <a:ext cx="4072400" cy="707886"/>
          </a:xfrm>
          <a:prstGeom prst="rect">
            <a:avLst/>
          </a:prstGeom>
          <a:noFill/>
        </p:spPr>
        <p:txBody>
          <a:bodyPr wrap="square" rtlCol="1" anchor="ctr">
            <a:spAutoFit/>
          </a:bodyPr>
          <a:lstStyle>
            <a:defPPr>
              <a:defRPr lang="he-IL"/>
            </a:defPPr>
            <a:lvl1pPr rtl="1">
              <a:defRPr>
                <a:solidFill>
                  <a:schemeClr val="bg1">
                    <a:lumMod val="65000"/>
                  </a:schemeClr>
                </a:solidFill>
                <a:latin typeface="Secular One" panose="00000500000000000000" pitchFamily="2" charset="-79"/>
                <a:cs typeface="Secular One" panose="00000500000000000000" pitchFamily="2" charset="-79"/>
              </a:defRPr>
            </a:lvl1pPr>
          </a:lstStyle>
          <a:p>
            <a:pPr algn="ctr" rtl="0"/>
            <a:r>
              <a:rPr lang="en-US" sz="4000" b="1">
                <a:solidFill>
                  <a:schemeClr val="bg1"/>
                </a:solidFill>
                <a:latin typeface="Sora" pitchFamily="2" charset="0"/>
                <a:ea typeface="Roboto" panose="02000000000000000000" pitchFamily="2" charset="0"/>
                <a:cs typeface="Sora" pitchFamily="2" charset="0"/>
              </a:rPr>
              <a:t>Environmental</a:t>
            </a:r>
            <a:endParaRPr lang="he-IL" sz="4000" b="1">
              <a:solidFill>
                <a:schemeClr val="bg1"/>
              </a:solidFill>
              <a:latin typeface="Sora" pitchFamily="2" charset="0"/>
              <a:ea typeface="Roboto" panose="02000000000000000000" pitchFamily="2" charset="0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7CD51A59-3417-448F-8CD1-03D09E227828}"/>
              </a:ext>
            </a:extLst>
          </p:cNvPr>
          <p:cNvSpPr txBox="1"/>
          <p:nvPr/>
        </p:nvSpPr>
        <p:spPr>
          <a:xfrm>
            <a:off x="6117886" y="4400550"/>
            <a:ext cx="5551722" cy="907941"/>
          </a:xfrm>
          <a:prstGeom prst="rect">
            <a:avLst/>
          </a:prstGeom>
          <a:noFill/>
        </p:spPr>
        <p:txBody>
          <a:bodyPr wrap="square" rtlCol="1" anchor="ctr">
            <a:spAutoFit/>
          </a:bodyPr>
          <a:lstStyle>
            <a:defPPr>
              <a:defRPr lang="he-IL"/>
            </a:defPPr>
            <a:lvl1pPr marL="342900" indent="-342900">
              <a:spcAft>
                <a:spcPts val="600"/>
              </a:spcAft>
              <a:buFont typeface="Arial" panose="020B0604020202020204" pitchFamily="34" charset="0"/>
              <a:buChar char="•"/>
              <a:defRPr sz="2000" b="1">
                <a:solidFill>
                  <a:schemeClr val="bg1"/>
                </a:solidFill>
                <a:latin typeface="Sora" pitchFamily="2" charset="0"/>
                <a:ea typeface="Roboto" panose="02000000000000000000" pitchFamily="2" charset="0"/>
                <a:cs typeface="Secular One" panose="00000500000000000000" pitchFamily="2" charset="-79"/>
              </a:defRPr>
            </a:lvl1pPr>
          </a:lstStyle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Climate change and awareness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Support from NGO</a:t>
            </a:r>
          </a:p>
        </p:txBody>
      </p:sp>
    </p:spTree>
    <p:extLst>
      <p:ext uri="{BB962C8B-B14F-4D97-AF65-F5344CB8AC3E}">
        <p14:creationId xmlns:p14="http://schemas.microsoft.com/office/powerpoint/2010/main" val="215999483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6" name="Connector: Elbow 25">
            <a:extLst>
              <a:ext uri="{FF2B5EF4-FFF2-40B4-BE49-F238E27FC236}">
                <a16:creationId xmlns:a16="http://schemas.microsoft.com/office/drawing/2014/main" id="{F64BF391-19B4-4C86-AD15-116BF1BEA0CB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8640722" y="2546755"/>
            <a:ext cx="2544981" cy="1749351"/>
          </a:xfrm>
          <a:prstGeom prst="bentConnector3">
            <a:avLst>
              <a:gd name="adj1" fmla="val 50000"/>
            </a:avLst>
          </a:prstGeom>
          <a:ln w="57150">
            <a:solidFill>
              <a:srgbClr val="F15A3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7" name="Rectangle 76">
            <a:extLst>
              <a:ext uri="{FF2B5EF4-FFF2-40B4-BE49-F238E27FC236}">
                <a16:creationId xmlns:a16="http://schemas.microsoft.com/office/drawing/2014/main" id="{72D1761D-8AF4-413C-985A-DF06A6647258}"/>
              </a:ext>
            </a:extLst>
          </p:cNvPr>
          <p:cNvSpPr/>
          <p:nvPr/>
        </p:nvSpPr>
        <p:spPr>
          <a:xfrm>
            <a:off x="0" y="-15404"/>
            <a:ext cx="12192000" cy="993811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78" name="Rectangle: Rounded Corners 77">
            <a:extLst>
              <a:ext uri="{FF2B5EF4-FFF2-40B4-BE49-F238E27FC236}">
                <a16:creationId xmlns:a16="http://schemas.microsoft.com/office/drawing/2014/main" id="{4C916D65-FD43-4CD3-8704-E2D4A752BECC}"/>
              </a:ext>
            </a:extLst>
          </p:cNvPr>
          <p:cNvSpPr/>
          <p:nvPr/>
        </p:nvSpPr>
        <p:spPr>
          <a:xfrm>
            <a:off x="10248455" y="35675"/>
            <a:ext cx="1828798" cy="861448"/>
          </a:xfrm>
          <a:prstGeom prst="roundRect">
            <a:avLst/>
          </a:prstGeom>
          <a:solidFill>
            <a:srgbClr val="52CBB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79" name="TextBox 78">
            <a:extLst>
              <a:ext uri="{FF2B5EF4-FFF2-40B4-BE49-F238E27FC236}">
                <a16:creationId xmlns:a16="http://schemas.microsoft.com/office/drawing/2014/main" id="{1EE4D7CF-CFC6-4C82-A24A-242DDF3CCC5E}"/>
              </a:ext>
            </a:extLst>
          </p:cNvPr>
          <p:cNvSpPr txBox="1"/>
          <p:nvPr/>
        </p:nvSpPr>
        <p:spPr>
          <a:xfrm>
            <a:off x="1433971" y="296834"/>
            <a:ext cx="1365378" cy="369332"/>
          </a:xfrm>
          <a:prstGeom prst="rect">
            <a:avLst/>
          </a:prstGeom>
          <a:noFill/>
        </p:spPr>
        <p:txBody>
          <a:bodyPr wrap="square" rtlCol="1" anchor="ctr">
            <a:spAutoFit/>
          </a:bodyPr>
          <a:lstStyle>
            <a:defPPr>
              <a:defRPr lang="he-IL"/>
            </a:defPPr>
            <a:lvl1pPr rtl="1">
              <a:defRPr>
                <a:solidFill>
                  <a:schemeClr val="bg1">
                    <a:lumMod val="65000"/>
                  </a:schemeClr>
                </a:solidFill>
                <a:latin typeface="Secular One" panose="00000500000000000000" pitchFamily="2" charset="-79"/>
                <a:cs typeface="Secular One" panose="00000500000000000000" pitchFamily="2" charset="-79"/>
              </a:defRPr>
            </a:lvl1pPr>
          </a:lstStyle>
          <a:p>
            <a:r>
              <a:rPr lang="en-US"/>
              <a:t>Disruptive</a:t>
            </a:r>
            <a:r>
              <a:rPr lang="he-IL"/>
              <a:t> </a:t>
            </a:r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5E9C8E8D-5039-42AE-AB8D-5B298221241D}"/>
              </a:ext>
            </a:extLst>
          </p:cNvPr>
          <p:cNvSpPr txBox="1"/>
          <p:nvPr/>
        </p:nvSpPr>
        <p:spPr>
          <a:xfrm>
            <a:off x="3369720" y="296834"/>
            <a:ext cx="2012273" cy="369332"/>
          </a:xfrm>
          <a:prstGeom prst="rect">
            <a:avLst/>
          </a:prstGeom>
          <a:noFill/>
        </p:spPr>
        <p:txBody>
          <a:bodyPr wrap="square" rtlCol="1" anchor="ctr">
            <a:spAutoFit/>
          </a:bodyPr>
          <a:lstStyle>
            <a:defPPr>
              <a:defRPr lang="he-IL"/>
            </a:defPPr>
            <a:lvl1pPr>
              <a:defRPr>
                <a:solidFill>
                  <a:schemeClr val="bg1">
                    <a:lumMod val="65000"/>
                  </a:schemeClr>
                </a:solidFill>
                <a:latin typeface="Secular One" panose="00000500000000000000" pitchFamily="2" charset="-79"/>
                <a:cs typeface="Secular One" panose="00000500000000000000" pitchFamily="2" charset="-79"/>
              </a:defRPr>
            </a:lvl1pPr>
          </a:lstStyle>
          <a:p>
            <a:r>
              <a:rPr lang="en-US"/>
              <a:t>Strategic Canvas</a:t>
            </a:r>
            <a:endParaRPr lang="he-IL"/>
          </a:p>
        </p:txBody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id="{73FE374C-FCC9-4CF5-9207-1257405B00D7}"/>
              </a:ext>
            </a:extLst>
          </p:cNvPr>
          <p:cNvSpPr txBox="1"/>
          <p:nvPr/>
        </p:nvSpPr>
        <p:spPr>
          <a:xfrm>
            <a:off x="5952364" y="296834"/>
            <a:ext cx="1271964" cy="369332"/>
          </a:xfrm>
          <a:prstGeom prst="rect">
            <a:avLst/>
          </a:prstGeom>
          <a:noFill/>
        </p:spPr>
        <p:txBody>
          <a:bodyPr wrap="square" rtlCol="1" anchor="ctr">
            <a:spAutoFit/>
          </a:bodyPr>
          <a:lstStyle>
            <a:defPPr>
              <a:defRPr lang="he-IL"/>
            </a:defPPr>
            <a:lvl1pPr>
              <a:defRPr>
                <a:solidFill>
                  <a:schemeClr val="bg1">
                    <a:lumMod val="65000"/>
                  </a:schemeClr>
                </a:solidFill>
                <a:latin typeface="Secular One" panose="00000500000000000000" pitchFamily="2" charset="-79"/>
                <a:cs typeface="Secular One" panose="00000500000000000000" pitchFamily="2" charset="-79"/>
              </a:defRPr>
            </a:lvl1pPr>
          </a:lstStyle>
          <a:p>
            <a:r>
              <a:rPr lang="en-US"/>
              <a:t>Six Paths</a:t>
            </a:r>
            <a:endParaRPr lang="he-IL"/>
          </a:p>
        </p:txBody>
      </p:sp>
      <p:sp>
        <p:nvSpPr>
          <p:cNvPr id="82" name="TextBox 81">
            <a:extLst>
              <a:ext uri="{FF2B5EF4-FFF2-40B4-BE49-F238E27FC236}">
                <a16:creationId xmlns:a16="http://schemas.microsoft.com/office/drawing/2014/main" id="{48859344-8B97-48E8-A91A-B143BF58BAB6}"/>
              </a:ext>
            </a:extLst>
          </p:cNvPr>
          <p:cNvSpPr txBox="1"/>
          <p:nvPr/>
        </p:nvSpPr>
        <p:spPr>
          <a:xfrm>
            <a:off x="7794699" y="296834"/>
            <a:ext cx="1955799" cy="369332"/>
          </a:xfrm>
          <a:prstGeom prst="rect">
            <a:avLst/>
          </a:prstGeom>
          <a:noFill/>
        </p:spPr>
        <p:txBody>
          <a:bodyPr wrap="square" rtlCol="1" anchor="ctr">
            <a:spAutoFit/>
          </a:bodyPr>
          <a:lstStyle>
            <a:defPPr>
              <a:defRPr lang="he-IL"/>
            </a:defPPr>
            <a:lvl1pPr>
              <a:defRPr>
                <a:solidFill>
                  <a:schemeClr val="bg1">
                    <a:lumMod val="65000"/>
                  </a:schemeClr>
                </a:solidFill>
                <a:latin typeface="Secular One" panose="00000500000000000000" pitchFamily="2" charset="-79"/>
                <a:cs typeface="Secular One" panose="00000500000000000000" pitchFamily="2" charset="-79"/>
              </a:defRPr>
            </a:lvl1pPr>
          </a:lstStyle>
          <a:p>
            <a:r>
              <a:rPr lang="en-US"/>
              <a:t>Business Canvas</a:t>
            </a:r>
            <a:endParaRPr lang="he-IL"/>
          </a:p>
        </p:txBody>
      </p:sp>
      <p:sp>
        <p:nvSpPr>
          <p:cNvPr id="90" name="TextBox 89">
            <a:extLst>
              <a:ext uri="{FF2B5EF4-FFF2-40B4-BE49-F238E27FC236}">
                <a16:creationId xmlns:a16="http://schemas.microsoft.com/office/drawing/2014/main" id="{AE01207E-FE9D-4969-827E-ACADD79B137A}"/>
              </a:ext>
            </a:extLst>
          </p:cNvPr>
          <p:cNvSpPr txBox="1"/>
          <p:nvPr/>
        </p:nvSpPr>
        <p:spPr>
          <a:xfrm>
            <a:off x="10320867" y="158335"/>
            <a:ext cx="1813410" cy="646331"/>
          </a:xfrm>
          <a:prstGeom prst="rect">
            <a:avLst/>
          </a:prstGeom>
          <a:noFill/>
        </p:spPr>
        <p:txBody>
          <a:bodyPr wrap="square" rtlCol="1" anchor="ctr">
            <a:spAutoFit/>
          </a:bodyPr>
          <a:lstStyle>
            <a:defPPr>
              <a:defRPr lang="he-IL"/>
            </a:defPPr>
            <a:lvl1pPr rtl="1">
              <a:defRPr sz="3200">
                <a:solidFill>
                  <a:schemeClr val="bg1"/>
                </a:solidFill>
                <a:latin typeface="Secular One" panose="00000500000000000000" pitchFamily="2" charset="-79"/>
                <a:cs typeface="Secular One" panose="00000500000000000000" pitchFamily="2" charset="-79"/>
              </a:defRPr>
            </a:lvl1pPr>
          </a:lstStyle>
          <a:p>
            <a:r>
              <a:rPr lang="en-US" sz="3600"/>
              <a:t>PESTEL</a:t>
            </a:r>
            <a:endParaRPr lang="he-IL" sz="3600"/>
          </a:p>
        </p:txBody>
      </p:sp>
      <p:sp>
        <p:nvSpPr>
          <p:cNvPr id="96" name="TextBox 95">
            <a:extLst>
              <a:ext uri="{FF2B5EF4-FFF2-40B4-BE49-F238E27FC236}">
                <a16:creationId xmlns:a16="http://schemas.microsoft.com/office/drawing/2014/main" id="{BCC50558-2443-42B5-A7CF-BF1953B04BC3}"/>
              </a:ext>
            </a:extLst>
          </p:cNvPr>
          <p:cNvSpPr txBox="1"/>
          <p:nvPr/>
        </p:nvSpPr>
        <p:spPr>
          <a:xfrm>
            <a:off x="215128" y="308276"/>
            <a:ext cx="648472" cy="369332"/>
          </a:xfrm>
          <a:prstGeom prst="rect">
            <a:avLst/>
          </a:prstGeom>
          <a:noFill/>
        </p:spPr>
        <p:txBody>
          <a:bodyPr wrap="square" rtlCol="1" anchor="ctr">
            <a:spAutoFit/>
          </a:bodyPr>
          <a:lstStyle>
            <a:defPPr>
              <a:defRPr lang="he-IL"/>
            </a:defPPr>
            <a:lvl1pPr algn="r" rtl="1">
              <a:defRPr>
                <a:solidFill>
                  <a:schemeClr val="bg1">
                    <a:lumMod val="65000"/>
                  </a:schemeClr>
                </a:solidFill>
                <a:latin typeface="Secular One" panose="00000500000000000000" pitchFamily="2" charset="-79"/>
                <a:cs typeface="Secular One" panose="00000500000000000000" pitchFamily="2" charset="-79"/>
              </a:defRPr>
            </a:lvl1pPr>
          </a:lstStyle>
          <a:p>
            <a:pPr algn="l"/>
            <a:r>
              <a:rPr lang="en-US"/>
              <a:t>Idea</a:t>
            </a:r>
            <a:endParaRPr lang="he-IL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999633EC-1751-496B-8725-82E87CF5FC0C}"/>
              </a:ext>
            </a:extLst>
          </p:cNvPr>
          <p:cNvGrpSpPr/>
          <p:nvPr/>
        </p:nvGrpSpPr>
        <p:grpSpPr>
          <a:xfrm>
            <a:off x="405628" y="1301614"/>
            <a:ext cx="2253996" cy="1943100"/>
            <a:chOff x="405628" y="1301614"/>
            <a:chExt cx="2253996" cy="1943100"/>
          </a:xfrm>
        </p:grpSpPr>
        <p:sp>
          <p:nvSpPr>
            <p:cNvPr id="3" name="Hexagon 2">
              <a:extLst>
                <a:ext uri="{FF2B5EF4-FFF2-40B4-BE49-F238E27FC236}">
                  <a16:creationId xmlns:a16="http://schemas.microsoft.com/office/drawing/2014/main" id="{F91700C7-A906-40E6-B5E2-9827B293C9F4}"/>
                </a:ext>
              </a:extLst>
            </p:cNvPr>
            <p:cNvSpPr/>
            <p:nvPr/>
          </p:nvSpPr>
          <p:spPr>
            <a:xfrm>
              <a:off x="405628" y="1301614"/>
              <a:ext cx="2253996" cy="1943100"/>
            </a:xfrm>
            <a:prstGeom prst="hexagon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A92A0385-ABFE-420B-8419-1AF4A6B4DDB0}"/>
                </a:ext>
              </a:extLst>
            </p:cNvPr>
            <p:cNvSpPr txBox="1"/>
            <p:nvPr/>
          </p:nvSpPr>
          <p:spPr>
            <a:xfrm>
              <a:off x="1089825" y="1857666"/>
              <a:ext cx="947048" cy="830997"/>
            </a:xfrm>
            <a:prstGeom prst="rect">
              <a:avLst/>
            </a:prstGeom>
            <a:noFill/>
          </p:spPr>
          <p:txBody>
            <a:bodyPr wrap="square" rtlCol="1" anchor="ctr">
              <a:spAutoFit/>
            </a:bodyPr>
            <a:lstStyle>
              <a:defPPr>
                <a:defRPr lang="he-IL"/>
              </a:defPPr>
              <a:lvl1pPr rtl="1">
                <a:defRPr>
                  <a:solidFill>
                    <a:schemeClr val="bg1">
                      <a:lumMod val="65000"/>
                    </a:schemeClr>
                  </a:solidFill>
                  <a:latin typeface="Secular One" panose="00000500000000000000" pitchFamily="2" charset="-79"/>
                  <a:cs typeface="Secular One" panose="00000500000000000000" pitchFamily="2" charset="-79"/>
                </a:defRPr>
              </a:lvl1pPr>
            </a:lstStyle>
            <a:p>
              <a:pPr algn="ctr" rtl="0"/>
              <a:r>
                <a:rPr lang="en-US" sz="4800" b="1">
                  <a:solidFill>
                    <a:schemeClr val="bg1"/>
                  </a:solidFill>
                  <a:latin typeface="Sora" pitchFamily="2" charset="0"/>
                  <a:ea typeface="Roboto" panose="02000000000000000000" pitchFamily="2" charset="0"/>
                  <a:cs typeface="Sora" pitchFamily="2" charset="0"/>
                </a:rPr>
                <a:t>P</a:t>
              </a:r>
              <a:endParaRPr lang="he-IL" sz="4800" b="1">
                <a:solidFill>
                  <a:schemeClr val="bg1"/>
                </a:solidFill>
                <a:latin typeface="Sora" pitchFamily="2" charset="0"/>
                <a:ea typeface="Roboto" panose="02000000000000000000" pitchFamily="2" charset="0"/>
              </a:endParaRPr>
            </a:p>
          </p:txBody>
        </p:sp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9A938687-A9FB-4560-AC7C-263DD0B27EE3}"/>
              </a:ext>
            </a:extLst>
          </p:cNvPr>
          <p:cNvGrpSpPr/>
          <p:nvPr/>
        </p:nvGrpSpPr>
        <p:grpSpPr>
          <a:xfrm>
            <a:off x="2273466" y="1274407"/>
            <a:ext cx="2253996" cy="1943100"/>
            <a:chOff x="2273466" y="1274407"/>
            <a:chExt cx="2253996" cy="1943100"/>
          </a:xfrm>
        </p:grpSpPr>
        <p:sp>
          <p:nvSpPr>
            <p:cNvPr id="12" name="Hexagon 11">
              <a:extLst>
                <a:ext uri="{FF2B5EF4-FFF2-40B4-BE49-F238E27FC236}">
                  <a16:creationId xmlns:a16="http://schemas.microsoft.com/office/drawing/2014/main" id="{FDF62C53-1923-47F6-880B-3A2B9A8C876B}"/>
                </a:ext>
              </a:extLst>
            </p:cNvPr>
            <p:cNvSpPr/>
            <p:nvPr/>
          </p:nvSpPr>
          <p:spPr>
            <a:xfrm>
              <a:off x="2273466" y="1274407"/>
              <a:ext cx="2253996" cy="1943100"/>
            </a:xfrm>
            <a:prstGeom prst="hexagon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75EEFE72-9D41-4D9A-8552-2D2D555663CD}"/>
                </a:ext>
              </a:extLst>
            </p:cNvPr>
            <p:cNvSpPr txBox="1"/>
            <p:nvPr/>
          </p:nvSpPr>
          <p:spPr>
            <a:xfrm>
              <a:off x="2939126" y="1906658"/>
              <a:ext cx="947048" cy="830997"/>
            </a:xfrm>
            <a:prstGeom prst="rect">
              <a:avLst/>
            </a:prstGeom>
            <a:noFill/>
          </p:spPr>
          <p:txBody>
            <a:bodyPr wrap="square" rtlCol="1" anchor="ctr">
              <a:spAutoFit/>
            </a:bodyPr>
            <a:lstStyle>
              <a:defPPr>
                <a:defRPr lang="he-IL"/>
              </a:defPPr>
              <a:lvl1pPr rtl="1">
                <a:defRPr>
                  <a:solidFill>
                    <a:schemeClr val="bg1">
                      <a:lumMod val="65000"/>
                    </a:schemeClr>
                  </a:solidFill>
                  <a:latin typeface="Secular One" panose="00000500000000000000" pitchFamily="2" charset="-79"/>
                  <a:cs typeface="Secular One" panose="00000500000000000000" pitchFamily="2" charset="-79"/>
                </a:defRPr>
              </a:lvl1pPr>
            </a:lstStyle>
            <a:p>
              <a:pPr algn="ctr" rtl="0"/>
              <a:r>
                <a:rPr lang="en-US" sz="4800" b="1">
                  <a:solidFill>
                    <a:schemeClr val="bg1"/>
                  </a:solidFill>
                  <a:latin typeface="Sora" pitchFamily="2" charset="0"/>
                  <a:ea typeface="Roboto" panose="02000000000000000000" pitchFamily="2" charset="0"/>
                  <a:cs typeface="Sora" pitchFamily="2" charset="0"/>
                </a:rPr>
                <a:t>E</a:t>
              </a:r>
              <a:endParaRPr lang="he-IL" sz="4800" b="1">
                <a:solidFill>
                  <a:schemeClr val="bg1"/>
                </a:solidFill>
                <a:latin typeface="Sora" pitchFamily="2" charset="0"/>
                <a:ea typeface="Roboto" panose="02000000000000000000" pitchFamily="2" charset="0"/>
              </a:endParaRPr>
            </a:p>
          </p:txBody>
        </p:sp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43B4B034-9AB2-4E74-BF0C-31858E384D28}"/>
              </a:ext>
            </a:extLst>
          </p:cNvPr>
          <p:cNvGrpSpPr/>
          <p:nvPr/>
        </p:nvGrpSpPr>
        <p:grpSpPr>
          <a:xfrm>
            <a:off x="4171839" y="1301614"/>
            <a:ext cx="2253996" cy="1943100"/>
            <a:chOff x="4171839" y="1301614"/>
            <a:chExt cx="2253996" cy="1943100"/>
          </a:xfrm>
        </p:grpSpPr>
        <p:sp>
          <p:nvSpPr>
            <p:cNvPr id="13" name="Hexagon 12">
              <a:extLst>
                <a:ext uri="{FF2B5EF4-FFF2-40B4-BE49-F238E27FC236}">
                  <a16:creationId xmlns:a16="http://schemas.microsoft.com/office/drawing/2014/main" id="{83803306-C843-4EEB-B9C3-55E69A85AD5C}"/>
                </a:ext>
              </a:extLst>
            </p:cNvPr>
            <p:cNvSpPr/>
            <p:nvPr/>
          </p:nvSpPr>
          <p:spPr>
            <a:xfrm>
              <a:off x="4171839" y="1301614"/>
              <a:ext cx="2253996" cy="1943100"/>
            </a:xfrm>
            <a:prstGeom prst="hexagon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55EA8D42-7651-42B7-A2E3-6EA606FFCF2E}"/>
                </a:ext>
              </a:extLst>
            </p:cNvPr>
            <p:cNvSpPr txBox="1"/>
            <p:nvPr/>
          </p:nvSpPr>
          <p:spPr>
            <a:xfrm>
              <a:off x="4840675" y="1857665"/>
              <a:ext cx="947048" cy="830997"/>
            </a:xfrm>
            <a:prstGeom prst="rect">
              <a:avLst/>
            </a:prstGeom>
            <a:noFill/>
          </p:spPr>
          <p:txBody>
            <a:bodyPr wrap="square" rtlCol="1" anchor="ctr">
              <a:spAutoFit/>
            </a:bodyPr>
            <a:lstStyle>
              <a:defPPr>
                <a:defRPr lang="he-IL"/>
              </a:defPPr>
              <a:lvl1pPr rtl="1">
                <a:defRPr>
                  <a:solidFill>
                    <a:schemeClr val="bg1">
                      <a:lumMod val="65000"/>
                    </a:schemeClr>
                  </a:solidFill>
                  <a:latin typeface="Secular One" panose="00000500000000000000" pitchFamily="2" charset="-79"/>
                  <a:cs typeface="Secular One" panose="00000500000000000000" pitchFamily="2" charset="-79"/>
                </a:defRPr>
              </a:lvl1pPr>
            </a:lstStyle>
            <a:p>
              <a:pPr algn="ctr" rtl="0"/>
              <a:r>
                <a:rPr lang="en-US" sz="4800" b="1">
                  <a:solidFill>
                    <a:schemeClr val="bg1"/>
                  </a:solidFill>
                  <a:latin typeface="Sora" pitchFamily="2" charset="0"/>
                  <a:ea typeface="Roboto" panose="02000000000000000000" pitchFamily="2" charset="0"/>
                  <a:cs typeface="Sora" pitchFamily="2" charset="0"/>
                </a:rPr>
                <a:t>S</a:t>
              </a:r>
              <a:endParaRPr lang="he-IL" sz="4800" b="1">
                <a:solidFill>
                  <a:schemeClr val="bg1"/>
                </a:solidFill>
                <a:latin typeface="Sora" pitchFamily="2" charset="0"/>
                <a:ea typeface="Roboto" panose="02000000000000000000" pitchFamily="2" charset="0"/>
              </a:endParaRPr>
            </a:p>
          </p:txBody>
        </p:sp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id="{7D5B624C-F059-41B0-A4D8-1A731557C453}"/>
              </a:ext>
            </a:extLst>
          </p:cNvPr>
          <p:cNvGrpSpPr/>
          <p:nvPr/>
        </p:nvGrpSpPr>
        <p:grpSpPr>
          <a:xfrm>
            <a:off x="7754088" y="1301614"/>
            <a:ext cx="2253996" cy="1943100"/>
            <a:chOff x="7754088" y="1301614"/>
            <a:chExt cx="2253996" cy="1943100"/>
          </a:xfrm>
        </p:grpSpPr>
        <p:sp>
          <p:nvSpPr>
            <p:cNvPr id="15" name="Hexagon 14">
              <a:extLst>
                <a:ext uri="{FF2B5EF4-FFF2-40B4-BE49-F238E27FC236}">
                  <a16:creationId xmlns:a16="http://schemas.microsoft.com/office/drawing/2014/main" id="{2DA35411-F213-4C1C-9188-2D2C78213593}"/>
                </a:ext>
              </a:extLst>
            </p:cNvPr>
            <p:cNvSpPr/>
            <p:nvPr/>
          </p:nvSpPr>
          <p:spPr>
            <a:xfrm>
              <a:off x="7754088" y="1301614"/>
              <a:ext cx="2253996" cy="1943100"/>
            </a:xfrm>
            <a:prstGeom prst="hexagon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89AB16AF-9C61-493B-94E2-F6E53DB17C90}"/>
                </a:ext>
              </a:extLst>
            </p:cNvPr>
            <p:cNvSpPr txBox="1"/>
            <p:nvPr/>
          </p:nvSpPr>
          <p:spPr>
            <a:xfrm>
              <a:off x="8454678" y="1854063"/>
              <a:ext cx="947048" cy="830997"/>
            </a:xfrm>
            <a:prstGeom prst="rect">
              <a:avLst/>
            </a:prstGeom>
            <a:noFill/>
          </p:spPr>
          <p:txBody>
            <a:bodyPr wrap="square" rtlCol="1" anchor="ctr">
              <a:spAutoFit/>
            </a:bodyPr>
            <a:lstStyle>
              <a:defPPr>
                <a:defRPr lang="he-IL"/>
              </a:defPPr>
              <a:lvl1pPr rtl="1">
                <a:defRPr>
                  <a:solidFill>
                    <a:schemeClr val="bg1">
                      <a:lumMod val="65000"/>
                    </a:schemeClr>
                  </a:solidFill>
                  <a:latin typeface="Secular One" panose="00000500000000000000" pitchFamily="2" charset="-79"/>
                  <a:cs typeface="Secular One" panose="00000500000000000000" pitchFamily="2" charset="-79"/>
                </a:defRPr>
              </a:lvl1pPr>
            </a:lstStyle>
            <a:p>
              <a:pPr algn="ctr" rtl="0"/>
              <a:r>
                <a:rPr lang="en-US" sz="4800" b="1">
                  <a:solidFill>
                    <a:schemeClr val="bg1"/>
                  </a:solidFill>
                  <a:latin typeface="Sora" pitchFamily="2" charset="0"/>
                  <a:ea typeface="Roboto" panose="02000000000000000000" pitchFamily="2" charset="0"/>
                  <a:cs typeface="Sora" pitchFamily="2" charset="0"/>
                </a:rPr>
                <a:t>E</a:t>
              </a:r>
              <a:endParaRPr lang="he-IL" sz="4800" b="1">
                <a:solidFill>
                  <a:schemeClr val="bg1"/>
                </a:solidFill>
                <a:latin typeface="Sora" pitchFamily="2" charset="0"/>
                <a:ea typeface="Roboto" panose="02000000000000000000" pitchFamily="2" charset="0"/>
              </a:endParaRPr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B4C72E17-E71B-4693-BAD3-EB777DEADDEB}"/>
              </a:ext>
            </a:extLst>
          </p:cNvPr>
          <p:cNvGrpSpPr/>
          <p:nvPr/>
        </p:nvGrpSpPr>
        <p:grpSpPr>
          <a:xfrm>
            <a:off x="6008953" y="1328821"/>
            <a:ext cx="2253996" cy="1943100"/>
            <a:chOff x="6008953" y="1328821"/>
            <a:chExt cx="2253996" cy="1943100"/>
          </a:xfrm>
        </p:grpSpPr>
        <p:sp>
          <p:nvSpPr>
            <p:cNvPr id="14" name="Hexagon 13">
              <a:extLst>
                <a:ext uri="{FF2B5EF4-FFF2-40B4-BE49-F238E27FC236}">
                  <a16:creationId xmlns:a16="http://schemas.microsoft.com/office/drawing/2014/main" id="{2B366FDE-00CA-4FD3-B64F-6D0C901CAA22}"/>
                </a:ext>
              </a:extLst>
            </p:cNvPr>
            <p:cNvSpPr/>
            <p:nvPr/>
          </p:nvSpPr>
          <p:spPr>
            <a:xfrm>
              <a:off x="6008953" y="1328821"/>
              <a:ext cx="2253996" cy="1943100"/>
            </a:xfrm>
            <a:prstGeom prst="hexagon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E42BF001-9F91-49EA-B543-C693816DB43D}"/>
                </a:ext>
              </a:extLst>
            </p:cNvPr>
            <p:cNvSpPr txBox="1"/>
            <p:nvPr/>
          </p:nvSpPr>
          <p:spPr>
            <a:xfrm>
              <a:off x="6662427" y="1961072"/>
              <a:ext cx="947048" cy="830997"/>
            </a:xfrm>
            <a:prstGeom prst="rect">
              <a:avLst/>
            </a:prstGeom>
            <a:noFill/>
          </p:spPr>
          <p:txBody>
            <a:bodyPr wrap="square" rtlCol="1" anchor="ctr">
              <a:spAutoFit/>
            </a:bodyPr>
            <a:lstStyle>
              <a:defPPr>
                <a:defRPr lang="he-IL"/>
              </a:defPPr>
              <a:lvl1pPr rtl="1">
                <a:defRPr>
                  <a:solidFill>
                    <a:schemeClr val="bg1">
                      <a:lumMod val="65000"/>
                    </a:schemeClr>
                  </a:solidFill>
                  <a:latin typeface="Secular One" panose="00000500000000000000" pitchFamily="2" charset="-79"/>
                  <a:cs typeface="Secular One" panose="00000500000000000000" pitchFamily="2" charset="-79"/>
                </a:defRPr>
              </a:lvl1pPr>
            </a:lstStyle>
            <a:p>
              <a:pPr algn="ctr" rtl="0"/>
              <a:r>
                <a:rPr lang="en-US" sz="4800" b="1">
                  <a:solidFill>
                    <a:schemeClr val="bg1"/>
                  </a:solidFill>
                  <a:latin typeface="Sora" pitchFamily="2" charset="0"/>
                  <a:ea typeface="Roboto" panose="02000000000000000000" pitchFamily="2" charset="0"/>
                  <a:cs typeface="Sora" pitchFamily="2" charset="0"/>
                </a:rPr>
                <a:t>T</a:t>
              </a:r>
              <a:endParaRPr lang="he-IL" sz="4800" b="1">
                <a:solidFill>
                  <a:schemeClr val="bg1"/>
                </a:solidFill>
                <a:latin typeface="Sora" pitchFamily="2" charset="0"/>
                <a:ea typeface="Roboto" panose="02000000000000000000" pitchFamily="2" charset="0"/>
              </a:endParaRPr>
            </a:p>
          </p:txBody>
        </p:sp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E17EFC83-FA24-463A-BCAB-B68BE65FD1F6}"/>
              </a:ext>
            </a:extLst>
          </p:cNvPr>
          <p:cNvGrpSpPr/>
          <p:nvPr/>
        </p:nvGrpSpPr>
        <p:grpSpPr>
          <a:xfrm>
            <a:off x="9591202" y="1328821"/>
            <a:ext cx="2253996" cy="1943100"/>
            <a:chOff x="9591202" y="1328821"/>
            <a:chExt cx="2253996" cy="1943100"/>
          </a:xfrm>
        </p:grpSpPr>
        <p:sp>
          <p:nvSpPr>
            <p:cNvPr id="16" name="Hexagon 15">
              <a:extLst>
                <a:ext uri="{FF2B5EF4-FFF2-40B4-BE49-F238E27FC236}">
                  <a16:creationId xmlns:a16="http://schemas.microsoft.com/office/drawing/2014/main" id="{B0B32127-CEED-4F2C-A7A2-1811F8CCFE81}"/>
                </a:ext>
              </a:extLst>
            </p:cNvPr>
            <p:cNvSpPr/>
            <p:nvPr/>
          </p:nvSpPr>
          <p:spPr>
            <a:xfrm>
              <a:off x="9591202" y="1328821"/>
              <a:ext cx="2253996" cy="1943100"/>
            </a:xfrm>
            <a:prstGeom prst="hexagon">
              <a:avLst/>
            </a:prstGeom>
            <a:solidFill>
              <a:srgbClr val="F15A3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CBB85FB3-8135-48C0-8EFF-1D54BA0AB6E6}"/>
                </a:ext>
              </a:extLst>
            </p:cNvPr>
            <p:cNvSpPr txBox="1"/>
            <p:nvPr/>
          </p:nvSpPr>
          <p:spPr>
            <a:xfrm>
              <a:off x="10302399" y="1884872"/>
              <a:ext cx="947048" cy="830997"/>
            </a:xfrm>
            <a:prstGeom prst="rect">
              <a:avLst/>
            </a:prstGeom>
            <a:noFill/>
          </p:spPr>
          <p:txBody>
            <a:bodyPr wrap="square" rtlCol="1" anchor="ctr">
              <a:spAutoFit/>
            </a:bodyPr>
            <a:lstStyle>
              <a:defPPr>
                <a:defRPr lang="he-IL"/>
              </a:defPPr>
              <a:lvl1pPr rtl="1">
                <a:defRPr>
                  <a:solidFill>
                    <a:schemeClr val="bg1">
                      <a:lumMod val="65000"/>
                    </a:schemeClr>
                  </a:solidFill>
                  <a:latin typeface="Secular One" panose="00000500000000000000" pitchFamily="2" charset="-79"/>
                  <a:cs typeface="Secular One" panose="00000500000000000000" pitchFamily="2" charset="-79"/>
                </a:defRPr>
              </a:lvl1pPr>
            </a:lstStyle>
            <a:p>
              <a:pPr algn="ctr" rtl="0"/>
              <a:r>
                <a:rPr lang="en-US" sz="4800" b="1">
                  <a:solidFill>
                    <a:schemeClr val="bg1"/>
                  </a:solidFill>
                  <a:latin typeface="Sora" pitchFamily="2" charset="0"/>
                  <a:ea typeface="Roboto" panose="02000000000000000000" pitchFamily="2" charset="0"/>
                  <a:cs typeface="Sora" pitchFamily="2" charset="0"/>
                </a:rPr>
                <a:t>L</a:t>
              </a:r>
              <a:endParaRPr lang="he-IL" sz="4800" b="1">
                <a:solidFill>
                  <a:schemeClr val="bg1"/>
                </a:solidFill>
                <a:latin typeface="Sora" pitchFamily="2" charset="0"/>
                <a:ea typeface="Roboto" panose="02000000000000000000" pitchFamily="2" charset="0"/>
              </a:endParaRPr>
            </a:p>
          </p:txBody>
        </p:sp>
      </p:grp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BDC38E18-C63C-4565-A660-098F87BAE20A}"/>
              </a:ext>
            </a:extLst>
          </p:cNvPr>
          <p:cNvSpPr/>
          <p:nvPr/>
        </p:nvSpPr>
        <p:spPr>
          <a:xfrm>
            <a:off x="6008953" y="3561462"/>
            <a:ext cx="5836244" cy="3056113"/>
          </a:xfrm>
          <a:prstGeom prst="roundRect">
            <a:avLst/>
          </a:prstGeom>
          <a:solidFill>
            <a:srgbClr val="F15A3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27D1FB60-28A1-449E-BFC2-54842C4AF3D9}"/>
              </a:ext>
            </a:extLst>
          </p:cNvPr>
          <p:cNvSpPr txBox="1"/>
          <p:nvPr/>
        </p:nvSpPr>
        <p:spPr>
          <a:xfrm>
            <a:off x="6893473" y="3685658"/>
            <a:ext cx="4072400" cy="707886"/>
          </a:xfrm>
          <a:prstGeom prst="rect">
            <a:avLst/>
          </a:prstGeom>
          <a:noFill/>
        </p:spPr>
        <p:txBody>
          <a:bodyPr wrap="square" rtlCol="1" anchor="ctr">
            <a:spAutoFit/>
          </a:bodyPr>
          <a:lstStyle>
            <a:defPPr>
              <a:defRPr lang="he-IL"/>
            </a:defPPr>
            <a:lvl1pPr rtl="1">
              <a:defRPr>
                <a:solidFill>
                  <a:schemeClr val="bg1">
                    <a:lumMod val="65000"/>
                  </a:schemeClr>
                </a:solidFill>
                <a:latin typeface="Secular One" panose="00000500000000000000" pitchFamily="2" charset="-79"/>
                <a:cs typeface="Secular One" panose="00000500000000000000" pitchFamily="2" charset="-79"/>
              </a:defRPr>
            </a:lvl1pPr>
          </a:lstStyle>
          <a:p>
            <a:pPr algn="ctr" rtl="0"/>
            <a:r>
              <a:rPr lang="en-US" sz="4000" b="1">
                <a:solidFill>
                  <a:schemeClr val="bg1"/>
                </a:solidFill>
                <a:latin typeface="Sora" pitchFamily="2" charset="0"/>
                <a:ea typeface="Roboto" panose="02000000000000000000" pitchFamily="2" charset="0"/>
                <a:cs typeface="Sora" pitchFamily="2" charset="0"/>
              </a:rPr>
              <a:t>Legal</a:t>
            </a:r>
            <a:endParaRPr lang="he-IL" sz="4000" b="1">
              <a:solidFill>
                <a:schemeClr val="bg1"/>
              </a:solidFill>
              <a:latin typeface="Sora" pitchFamily="2" charset="0"/>
              <a:ea typeface="Roboto" panose="02000000000000000000" pitchFamily="2" charset="0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7CD51A59-3417-448F-8CD1-03D09E227828}"/>
              </a:ext>
            </a:extLst>
          </p:cNvPr>
          <p:cNvSpPr txBox="1"/>
          <p:nvPr/>
        </p:nvSpPr>
        <p:spPr>
          <a:xfrm>
            <a:off x="6117885" y="4444025"/>
            <a:ext cx="5727311" cy="907941"/>
          </a:xfrm>
          <a:prstGeom prst="rect">
            <a:avLst/>
          </a:prstGeom>
          <a:noFill/>
        </p:spPr>
        <p:txBody>
          <a:bodyPr wrap="square" rtlCol="1" anchor="ctr">
            <a:spAutoFit/>
          </a:bodyPr>
          <a:lstStyle>
            <a:defPPr>
              <a:defRPr lang="he-IL"/>
            </a:defPPr>
            <a:lvl1pPr marL="342900" indent="-342900">
              <a:spcAft>
                <a:spcPts val="600"/>
              </a:spcAft>
              <a:buFont typeface="Arial" panose="020B0604020202020204" pitchFamily="34" charset="0"/>
              <a:buChar char="•"/>
              <a:defRPr sz="2000" b="1">
                <a:solidFill>
                  <a:schemeClr val="bg1"/>
                </a:solidFill>
                <a:latin typeface="Sora" pitchFamily="2" charset="0"/>
                <a:ea typeface="Roboto" panose="02000000000000000000" pitchFamily="2" charset="0"/>
                <a:cs typeface="Secular One" panose="00000500000000000000" pitchFamily="2" charset="-79"/>
              </a:defRPr>
            </a:lvl1pPr>
          </a:lstStyle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/>
              <a:t>Safety and legal laws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/>
              <a:t>Copyright and patent laws</a:t>
            </a:r>
          </a:p>
        </p:txBody>
      </p:sp>
    </p:spTree>
    <p:extLst>
      <p:ext uri="{BB962C8B-B14F-4D97-AF65-F5344CB8AC3E}">
        <p14:creationId xmlns:p14="http://schemas.microsoft.com/office/powerpoint/2010/main" val="19105206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032E6FDB-4D79-4080-BC8D-6294AA0F7E7D}"/>
              </a:ext>
            </a:extLst>
          </p:cNvPr>
          <p:cNvGrpSpPr/>
          <p:nvPr/>
        </p:nvGrpSpPr>
        <p:grpSpPr>
          <a:xfrm>
            <a:off x="405628" y="2057400"/>
            <a:ext cx="2253996" cy="1943100"/>
            <a:chOff x="405628" y="2057400"/>
            <a:chExt cx="2253996" cy="1943100"/>
          </a:xfrm>
        </p:grpSpPr>
        <p:sp>
          <p:nvSpPr>
            <p:cNvPr id="3" name="Hexagon 2">
              <a:extLst>
                <a:ext uri="{FF2B5EF4-FFF2-40B4-BE49-F238E27FC236}">
                  <a16:creationId xmlns:a16="http://schemas.microsoft.com/office/drawing/2014/main" id="{F91700C7-A906-40E6-B5E2-9827B293C9F4}"/>
                </a:ext>
              </a:extLst>
            </p:cNvPr>
            <p:cNvSpPr/>
            <p:nvPr/>
          </p:nvSpPr>
          <p:spPr>
            <a:xfrm>
              <a:off x="405628" y="2057400"/>
              <a:ext cx="2253996" cy="1943100"/>
            </a:xfrm>
            <a:prstGeom prst="hexagon">
              <a:avLst/>
            </a:prstGeom>
            <a:solidFill>
              <a:srgbClr val="EF476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A92A0385-ABFE-420B-8419-1AF4A6B4DDB0}"/>
                </a:ext>
              </a:extLst>
            </p:cNvPr>
            <p:cNvSpPr txBox="1"/>
            <p:nvPr/>
          </p:nvSpPr>
          <p:spPr>
            <a:xfrm>
              <a:off x="1089825" y="2613452"/>
              <a:ext cx="947048" cy="830997"/>
            </a:xfrm>
            <a:prstGeom prst="rect">
              <a:avLst/>
            </a:prstGeom>
            <a:noFill/>
          </p:spPr>
          <p:txBody>
            <a:bodyPr wrap="square" rtlCol="1" anchor="ctr">
              <a:spAutoFit/>
            </a:bodyPr>
            <a:lstStyle>
              <a:defPPr>
                <a:defRPr lang="he-IL"/>
              </a:defPPr>
              <a:lvl1pPr rtl="1">
                <a:defRPr>
                  <a:solidFill>
                    <a:schemeClr val="bg1">
                      <a:lumMod val="65000"/>
                    </a:schemeClr>
                  </a:solidFill>
                  <a:latin typeface="Secular One" panose="00000500000000000000" pitchFamily="2" charset="-79"/>
                  <a:cs typeface="Secular One" panose="00000500000000000000" pitchFamily="2" charset="-79"/>
                </a:defRPr>
              </a:lvl1pPr>
            </a:lstStyle>
            <a:p>
              <a:pPr algn="ctr" rtl="0"/>
              <a:r>
                <a:rPr lang="en-US" sz="4800" b="1">
                  <a:solidFill>
                    <a:schemeClr val="bg1"/>
                  </a:solidFill>
                  <a:latin typeface="Sora" pitchFamily="2" charset="0"/>
                  <a:ea typeface="Roboto" panose="02000000000000000000" pitchFamily="2" charset="0"/>
                  <a:cs typeface="Sora" pitchFamily="2" charset="0"/>
                </a:rPr>
                <a:t>P</a:t>
              </a:r>
              <a:endParaRPr lang="he-IL" sz="4800" b="1">
                <a:solidFill>
                  <a:schemeClr val="bg1"/>
                </a:solidFill>
                <a:latin typeface="Sora" pitchFamily="2" charset="0"/>
                <a:ea typeface="Roboto" panose="02000000000000000000" pitchFamily="2" charset="0"/>
              </a:endParaRPr>
            </a:p>
          </p:txBody>
        </p:sp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305D3383-41A5-4457-A89E-BCE79666CE9A}"/>
              </a:ext>
            </a:extLst>
          </p:cNvPr>
          <p:cNvGrpSpPr/>
          <p:nvPr/>
        </p:nvGrpSpPr>
        <p:grpSpPr>
          <a:xfrm>
            <a:off x="2242743" y="3041143"/>
            <a:ext cx="2253996" cy="1943100"/>
            <a:chOff x="2242743" y="3041143"/>
            <a:chExt cx="2253996" cy="1943100"/>
          </a:xfrm>
        </p:grpSpPr>
        <p:sp>
          <p:nvSpPr>
            <p:cNvPr id="12" name="Hexagon 11">
              <a:extLst>
                <a:ext uri="{FF2B5EF4-FFF2-40B4-BE49-F238E27FC236}">
                  <a16:creationId xmlns:a16="http://schemas.microsoft.com/office/drawing/2014/main" id="{FDF62C53-1923-47F6-880B-3A2B9A8C876B}"/>
                </a:ext>
              </a:extLst>
            </p:cNvPr>
            <p:cNvSpPr/>
            <p:nvPr/>
          </p:nvSpPr>
          <p:spPr>
            <a:xfrm>
              <a:off x="2242743" y="3041143"/>
              <a:ext cx="2253996" cy="1943100"/>
            </a:xfrm>
            <a:prstGeom prst="hexagon">
              <a:avLst/>
            </a:prstGeom>
            <a:solidFill>
              <a:srgbClr val="073B4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75EEFE72-9D41-4D9A-8552-2D2D555663CD}"/>
                </a:ext>
              </a:extLst>
            </p:cNvPr>
            <p:cNvSpPr txBox="1"/>
            <p:nvPr/>
          </p:nvSpPr>
          <p:spPr>
            <a:xfrm>
              <a:off x="2908403" y="3673394"/>
              <a:ext cx="947048" cy="830997"/>
            </a:xfrm>
            <a:prstGeom prst="rect">
              <a:avLst/>
            </a:prstGeom>
            <a:noFill/>
          </p:spPr>
          <p:txBody>
            <a:bodyPr wrap="square" rtlCol="1" anchor="ctr">
              <a:spAutoFit/>
            </a:bodyPr>
            <a:lstStyle>
              <a:defPPr>
                <a:defRPr lang="he-IL"/>
              </a:defPPr>
              <a:lvl1pPr rtl="1">
                <a:defRPr>
                  <a:solidFill>
                    <a:schemeClr val="bg1">
                      <a:lumMod val="65000"/>
                    </a:schemeClr>
                  </a:solidFill>
                  <a:latin typeface="Secular One" panose="00000500000000000000" pitchFamily="2" charset="-79"/>
                  <a:cs typeface="Secular One" panose="00000500000000000000" pitchFamily="2" charset="-79"/>
                </a:defRPr>
              </a:lvl1pPr>
            </a:lstStyle>
            <a:p>
              <a:pPr algn="ctr" rtl="0"/>
              <a:r>
                <a:rPr lang="en-US" sz="4800" b="1">
                  <a:solidFill>
                    <a:schemeClr val="bg1"/>
                  </a:solidFill>
                  <a:latin typeface="Sora" pitchFamily="2" charset="0"/>
                  <a:ea typeface="Roboto" panose="02000000000000000000" pitchFamily="2" charset="0"/>
                  <a:cs typeface="Sora" pitchFamily="2" charset="0"/>
                </a:rPr>
                <a:t>E</a:t>
              </a:r>
              <a:endParaRPr lang="he-IL" sz="4800" b="1">
                <a:solidFill>
                  <a:schemeClr val="bg1"/>
                </a:solidFill>
                <a:latin typeface="Sora" pitchFamily="2" charset="0"/>
                <a:ea typeface="Roboto" panose="02000000000000000000" pitchFamily="2" charset="0"/>
              </a:endParaRPr>
            </a:p>
          </p:txBody>
        </p:sp>
      </p:grpSp>
      <p:grpSp>
        <p:nvGrpSpPr>
          <p:cNvPr id="5" name="Group 4">
            <a:extLst>
              <a:ext uri="{FF2B5EF4-FFF2-40B4-BE49-F238E27FC236}">
                <a16:creationId xmlns:a16="http://schemas.microsoft.com/office/drawing/2014/main" id="{D8D9E8AA-B422-4C21-AA8C-C7C9721BE158}"/>
              </a:ext>
            </a:extLst>
          </p:cNvPr>
          <p:cNvGrpSpPr/>
          <p:nvPr/>
        </p:nvGrpSpPr>
        <p:grpSpPr>
          <a:xfrm>
            <a:off x="4079858" y="2057400"/>
            <a:ext cx="2253996" cy="1943100"/>
            <a:chOff x="4079858" y="2057400"/>
            <a:chExt cx="2253996" cy="1943100"/>
          </a:xfrm>
        </p:grpSpPr>
        <p:sp>
          <p:nvSpPr>
            <p:cNvPr id="13" name="Hexagon 12">
              <a:extLst>
                <a:ext uri="{FF2B5EF4-FFF2-40B4-BE49-F238E27FC236}">
                  <a16:creationId xmlns:a16="http://schemas.microsoft.com/office/drawing/2014/main" id="{83803306-C843-4EEB-B9C3-55E69A85AD5C}"/>
                </a:ext>
              </a:extLst>
            </p:cNvPr>
            <p:cNvSpPr/>
            <p:nvPr/>
          </p:nvSpPr>
          <p:spPr>
            <a:xfrm>
              <a:off x="4079858" y="2057400"/>
              <a:ext cx="2253996" cy="1943100"/>
            </a:xfrm>
            <a:prstGeom prst="hexagon">
              <a:avLst/>
            </a:prstGeom>
            <a:solidFill>
              <a:srgbClr val="FFD16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55EA8D42-7651-42B7-A2E3-6EA606FFCF2E}"/>
                </a:ext>
              </a:extLst>
            </p:cNvPr>
            <p:cNvSpPr txBox="1"/>
            <p:nvPr/>
          </p:nvSpPr>
          <p:spPr>
            <a:xfrm>
              <a:off x="4748694" y="2613451"/>
              <a:ext cx="947048" cy="830997"/>
            </a:xfrm>
            <a:prstGeom prst="rect">
              <a:avLst/>
            </a:prstGeom>
            <a:noFill/>
          </p:spPr>
          <p:txBody>
            <a:bodyPr wrap="square" rtlCol="1" anchor="ctr">
              <a:spAutoFit/>
            </a:bodyPr>
            <a:lstStyle>
              <a:defPPr>
                <a:defRPr lang="he-IL"/>
              </a:defPPr>
              <a:lvl1pPr rtl="1">
                <a:defRPr>
                  <a:solidFill>
                    <a:schemeClr val="bg1">
                      <a:lumMod val="65000"/>
                    </a:schemeClr>
                  </a:solidFill>
                  <a:latin typeface="Secular One" panose="00000500000000000000" pitchFamily="2" charset="-79"/>
                  <a:cs typeface="Secular One" panose="00000500000000000000" pitchFamily="2" charset="-79"/>
                </a:defRPr>
              </a:lvl1pPr>
            </a:lstStyle>
            <a:p>
              <a:pPr algn="ctr" rtl="0"/>
              <a:r>
                <a:rPr lang="en-US" sz="4800" b="1">
                  <a:solidFill>
                    <a:schemeClr val="bg1"/>
                  </a:solidFill>
                  <a:latin typeface="Sora" pitchFamily="2" charset="0"/>
                  <a:ea typeface="Roboto" panose="02000000000000000000" pitchFamily="2" charset="0"/>
                  <a:cs typeface="Sora" pitchFamily="2" charset="0"/>
                </a:rPr>
                <a:t>S</a:t>
              </a:r>
              <a:endParaRPr lang="he-IL" sz="4800" b="1">
                <a:solidFill>
                  <a:schemeClr val="bg1"/>
                </a:solidFill>
                <a:latin typeface="Sora" pitchFamily="2" charset="0"/>
                <a:ea typeface="Roboto" panose="02000000000000000000" pitchFamily="2" charset="0"/>
              </a:endParaRPr>
            </a:p>
          </p:txBody>
        </p:sp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9CE31E71-1E24-4A2A-84F7-D8B92E92C125}"/>
              </a:ext>
            </a:extLst>
          </p:cNvPr>
          <p:cNvGrpSpPr/>
          <p:nvPr/>
        </p:nvGrpSpPr>
        <p:grpSpPr>
          <a:xfrm>
            <a:off x="7754088" y="2057400"/>
            <a:ext cx="2253996" cy="1943100"/>
            <a:chOff x="7754088" y="2057400"/>
            <a:chExt cx="2253996" cy="1943100"/>
          </a:xfrm>
        </p:grpSpPr>
        <p:sp>
          <p:nvSpPr>
            <p:cNvPr id="15" name="Hexagon 14">
              <a:extLst>
                <a:ext uri="{FF2B5EF4-FFF2-40B4-BE49-F238E27FC236}">
                  <a16:creationId xmlns:a16="http://schemas.microsoft.com/office/drawing/2014/main" id="{2DA35411-F213-4C1C-9188-2D2C78213593}"/>
                </a:ext>
              </a:extLst>
            </p:cNvPr>
            <p:cNvSpPr/>
            <p:nvPr/>
          </p:nvSpPr>
          <p:spPr>
            <a:xfrm>
              <a:off x="7754088" y="2057400"/>
              <a:ext cx="2253996" cy="1943100"/>
            </a:xfrm>
            <a:prstGeom prst="hexagon">
              <a:avLst/>
            </a:prstGeom>
            <a:solidFill>
              <a:srgbClr val="06D6A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89AB16AF-9C61-493B-94E2-F6E53DB17C90}"/>
                </a:ext>
              </a:extLst>
            </p:cNvPr>
            <p:cNvSpPr txBox="1"/>
            <p:nvPr/>
          </p:nvSpPr>
          <p:spPr>
            <a:xfrm>
              <a:off x="8454678" y="2609849"/>
              <a:ext cx="947048" cy="830997"/>
            </a:xfrm>
            <a:prstGeom prst="rect">
              <a:avLst/>
            </a:prstGeom>
            <a:noFill/>
          </p:spPr>
          <p:txBody>
            <a:bodyPr wrap="square" rtlCol="1" anchor="ctr">
              <a:spAutoFit/>
            </a:bodyPr>
            <a:lstStyle>
              <a:defPPr>
                <a:defRPr lang="he-IL"/>
              </a:defPPr>
              <a:lvl1pPr rtl="1">
                <a:defRPr>
                  <a:solidFill>
                    <a:schemeClr val="bg1">
                      <a:lumMod val="65000"/>
                    </a:schemeClr>
                  </a:solidFill>
                  <a:latin typeface="Secular One" panose="00000500000000000000" pitchFamily="2" charset="-79"/>
                  <a:cs typeface="Secular One" panose="00000500000000000000" pitchFamily="2" charset="-79"/>
                </a:defRPr>
              </a:lvl1pPr>
            </a:lstStyle>
            <a:p>
              <a:pPr algn="ctr" rtl="0"/>
              <a:r>
                <a:rPr lang="en-US" sz="4800" b="1">
                  <a:solidFill>
                    <a:schemeClr val="bg1"/>
                  </a:solidFill>
                  <a:latin typeface="Sora" pitchFamily="2" charset="0"/>
                  <a:ea typeface="Roboto" panose="02000000000000000000" pitchFamily="2" charset="0"/>
                  <a:cs typeface="Sora" pitchFamily="2" charset="0"/>
                </a:rPr>
                <a:t>E</a:t>
              </a:r>
              <a:endParaRPr lang="he-IL" sz="4800" b="1">
                <a:solidFill>
                  <a:schemeClr val="bg1"/>
                </a:solidFill>
                <a:latin typeface="Sora" pitchFamily="2" charset="0"/>
                <a:ea typeface="Roboto" panose="02000000000000000000" pitchFamily="2" charset="0"/>
              </a:endParaRPr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E6B900CC-D910-440D-B3DA-51A10B6808A6}"/>
              </a:ext>
            </a:extLst>
          </p:cNvPr>
          <p:cNvGrpSpPr/>
          <p:nvPr/>
        </p:nvGrpSpPr>
        <p:grpSpPr>
          <a:xfrm>
            <a:off x="5916973" y="3041143"/>
            <a:ext cx="2253996" cy="1943100"/>
            <a:chOff x="5916973" y="3041143"/>
            <a:chExt cx="2253996" cy="1943100"/>
          </a:xfrm>
        </p:grpSpPr>
        <p:sp>
          <p:nvSpPr>
            <p:cNvPr id="14" name="Hexagon 13">
              <a:extLst>
                <a:ext uri="{FF2B5EF4-FFF2-40B4-BE49-F238E27FC236}">
                  <a16:creationId xmlns:a16="http://schemas.microsoft.com/office/drawing/2014/main" id="{2B366FDE-00CA-4FD3-B64F-6D0C901CAA22}"/>
                </a:ext>
              </a:extLst>
            </p:cNvPr>
            <p:cNvSpPr/>
            <p:nvPr/>
          </p:nvSpPr>
          <p:spPr>
            <a:xfrm>
              <a:off x="5916973" y="3041143"/>
              <a:ext cx="2253996" cy="1943100"/>
            </a:xfrm>
            <a:prstGeom prst="hexagon">
              <a:avLst/>
            </a:prstGeom>
            <a:solidFill>
              <a:srgbClr val="118AB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E42BF001-9F91-49EA-B543-C693816DB43D}"/>
                </a:ext>
              </a:extLst>
            </p:cNvPr>
            <p:cNvSpPr txBox="1"/>
            <p:nvPr/>
          </p:nvSpPr>
          <p:spPr>
            <a:xfrm>
              <a:off x="6570447" y="3673394"/>
              <a:ext cx="947048" cy="830997"/>
            </a:xfrm>
            <a:prstGeom prst="rect">
              <a:avLst/>
            </a:prstGeom>
            <a:noFill/>
          </p:spPr>
          <p:txBody>
            <a:bodyPr wrap="square" rtlCol="1" anchor="ctr">
              <a:spAutoFit/>
            </a:bodyPr>
            <a:lstStyle>
              <a:defPPr>
                <a:defRPr lang="he-IL"/>
              </a:defPPr>
              <a:lvl1pPr rtl="1">
                <a:defRPr>
                  <a:solidFill>
                    <a:schemeClr val="bg1">
                      <a:lumMod val="65000"/>
                    </a:schemeClr>
                  </a:solidFill>
                  <a:latin typeface="Secular One" panose="00000500000000000000" pitchFamily="2" charset="-79"/>
                  <a:cs typeface="Secular One" panose="00000500000000000000" pitchFamily="2" charset="-79"/>
                </a:defRPr>
              </a:lvl1pPr>
            </a:lstStyle>
            <a:p>
              <a:pPr algn="ctr" rtl="0"/>
              <a:r>
                <a:rPr lang="en-US" sz="4800" b="1">
                  <a:solidFill>
                    <a:schemeClr val="bg1"/>
                  </a:solidFill>
                  <a:latin typeface="Sora" pitchFamily="2" charset="0"/>
                  <a:ea typeface="Roboto" panose="02000000000000000000" pitchFamily="2" charset="0"/>
                  <a:cs typeface="Sora" pitchFamily="2" charset="0"/>
                </a:rPr>
                <a:t>T</a:t>
              </a:r>
              <a:endParaRPr lang="he-IL" sz="4800" b="1">
                <a:solidFill>
                  <a:schemeClr val="bg1"/>
                </a:solidFill>
                <a:latin typeface="Sora" pitchFamily="2" charset="0"/>
                <a:ea typeface="Roboto" panose="02000000000000000000" pitchFamily="2" charset="0"/>
              </a:endParaRPr>
            </a:p>
          </p:txBody>
        </p:sp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8881A937-BB0F-4E3F-BC85-25FF8C7186BD}"/>
              </a:ext>
            </a:extLst>
          </p:cNvPr>
          <p:cNvGrpSpPr/>
          <p:nvPr/>
        </p:nvGrpSpPr>
        <p:grpSpPr>
          <a:xfrm>
            <a:off x="9591202" y="3041143"/>
            <a:ext cx="2253996" cy="1943100"/>
            <a:chOff x="9591202" y="3041143"/>
            <a:chExt cx="2253996" cy="1943100"/>
          </a:xfrm>
        </p:grpSpPr>
        <p:sp>
          <p:nvSpPr>
            <p:cNvPr id="16" name="Hexagon 15">
              <a:extLst>
                <a:ext uri="{FF2B5EF4-FFF2-40B4-BE49-F238E27FC236}">
                  <a16:creationId xmlns:a16="http://schemas.microsoft.com/office/drawing/2014/main" id="{B0B32127-CEED-4F2C-A7A2-1811F8CCFE81}"/>
                </a:ext>
              </a:extLst>
            </p:cNvPr>
            <p:cNvSpPr/>
            <p:nvPr/>
          </p:nvSpPr>
          <p:spPr>
            <a:xfrm>
              <a:off x="9591202" y="3041143"/>
              <a:ext cx="2253996" cy="1943100"/>
            </a:xfrm>
            <a:prstGeom prst="hexagon">
              <a:avLst/>
            </a:prstGeom>
            <a:solidFill>
              <a:srgbClr val="F15A3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CBB85FB3-8135-48C0-8EFF-1D54BA0AB6E6}"/>
                </a:ext>
              </a:extLst>
            </p:cNvPr>
            <p:cNvSpPr txBox="1"/>
            <p:nvPr/>
          </p:nvSpPr>
          <p:spPr>
            <a:xfrm>
              <a:off x="10302399" y="3597194"/>
              <a:ext cx="947048" cy="830997"/>
            </a:xfrm>
            <a:prstGeom prst="rect">
              <a:avLst/>
            </a:prstGeom>
            <a:noFill/>
          </p:spPr>
          <p:txBody>
            <a:bodyPr wrap="square" rtlCol="1" anchor="ctr">
              <a:spAutoFit/>
            </a:bodyPr>
            <a:lstStyle>
              <a:defPPr>
                <a:defRPr lang="he-IL"/>
              </a:defPPr>
              <a:lvl1pPr rtl="1">
                <a:defRPr>
                  <a:solidFill>
                    <a:schemeClr val="bg1">
                      <a:lumMod val="65000"/>
                    </a:schemeClr>
                  </a:solidFill>
                  <a:latin typeface="Secular One" panose="00000500000000000000" pitchFamily="2" charset="-79"/>
                  <a:cs typeface="Secular One" panose="00000500000000000000" pitchFamily="2" charset="-79"/>
                </a:defRPr>
              </a:lvl1pPr>
            </a:lstStyle>
            <a:p>
              <a:pPr algn="ctr" rtl="0"/>
              <a:r>
                <a:rPr lang="en-US" sz="4800" b="1">
                  <a:solidFill>
                    <a:schemeClr val="bg1"/>
                  </a:solidFill>
                  <a:latin typeface="Sora" pitchFamily="2" charset="0"/>
                  <a:ea typeface="Roboto" panose="02000000000000000000" pitchFamily="2" charset="0"/>
                  <a:cs typeface="Sora" pitchFamily="2" charset="0"/>
                </a:rPr>
                <a:t>L</a:t>
              </a:r>
              <a:endParaRPr lang="he-IL" sz="4800" b="1">
                <a:solidFill>
                  <a:schemeClr val="bg1"/>
                </a:solidFill>
                <a:latin typeface="Sora" pitchFamily="2" charset="0"/>
                <a:ea typeface="Roboto" panose="02000000000000000000" pitchFamily="2" charset="0"/>
              </a:endParaRPr>
            </a:p>
          </p:txBody>
        </p:sp>
      </p:grpSp>
      <p:sp>
        <p:nvSpPr>
          <p:cNvPr id="28" name="Rectangle 27">
            <a:extLst>
              <a:ext uri="{FF2B5EF4-FFF2-40B4-BE49-F238E27FC236}">
                <a16:creationId xmlns:a16="http://schemas.microsoft.com/office/drawing/2014/main" id="{E446BC6D-365A-4514-9953-5A1F8A13F19F}"/>
              </a:ext>
            </a:extLst>
          </p:cNvPr>
          <p:cNvSpPr/>
          <p:nvPr/>
        </p:nvSpPr>
        <p:spPr>
          <a:xfrm>
            <a:off x="0" y="-15404"/>
            <a:ext cx="12192000" cy="993811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29" name="Rectangle: Rounded Corners 28">
            <a:extLst>
              <a:ext uri="{FF2B5EF4-FFF2-40B4-BE49-F238E27FC236}">
                <a16:creationId xmlns:a16="http://schemas.microsoft.com/office/drawing/2014/main" id="{72F530DF-D930-485D-ABE2-82F5A719B12C}"/>
              </a:ext>
            </a:extLst>
          </p:cNvPr>
          <p:cNvSpPr/>
          <p:nvPr/>
        </p:nvSpPr>
        <p:spPr>
          <a:xfrm>
            <a:off x="10248455" y="35675"/>
            <a:ext cx="1828798" cy="861448"/>
          </a:xfrm>
          <a:prstGeom prst="roundRect">
            <a:avLst/>
          </a:prstGeom>
          <a:solidFill>
            <a:srgbClr val="52CBB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5152F48A-9060-410B-B271-D9FC57AF9526}"/>
              </a:ext>
            </a:extLst>
          </p:cNvPr>
          <p:cNvSpPr txBox="1"/>
          <p:nvPr/>
        </p:nvSpPr>
        <p:spPr>
          <a:xfrm>
            <a:off x="1433971" y="296834"/>
            <a:ext cx="1365378" cy="369332"/>
          </a:xfrm>
          <a:prstGeom prst="rect">
            <a:avLst/>
          </a:prstGeom>
          <a:noFill/>
        </p:spPr>
        <p:txBody>
          <a:bodyPr wrap="square" rtlCol="1" anchor="ctr">
            <a:spAutoFit/>
          </a:bodyPr>
          <a:lstStyle>
            <a:defPPr>
              <a:defRPr lang="he-IL"/>
            </a:defPPr>
            <a:lvl1pPr rtl="1">
              <a:defRPr>
                <a:solidFill>
                  <a:schemeClr val="bg1">
                    <a:lumMod val="65000"/>
                  </a:schemeClr>
                </a:solidFill>
                <a:latin typeface="Secular One" panose="00000500000000000000" pitchFamily="2" charset="-79"/>
                <a:cs typeface="Secular One" panose="00000500000000000000" pitchFamily="2" charset="-79"/>
              </a:defRPr>
            </a:lvl1pPr>
          </a:lstStyle>
          <a:p>
            <a:r>
              <a:rPr lang="en-US"/>
              <a:t>Disruptive</a:t>
            </a:r>
            <a:r>
              <a:rPr lang="he-IL"/>
              <a:t> 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570C646D-CBDE-429B-A65A-6FE142651199}"/>
              </a:ext>
            </a:extLst>
          </p:cNvPr>
          <p:cNvSpPr txBox="1"/>
          <p:nvPr/>
        </p:nvSpPr>
        <p:spPr>
          <a:xfrm>
            <a:off x="3369720" y="296834"/>
            <a:ext cx="2012273" cy="369332"/>
          </a:xfrm>
          <a:prstGeom prst="rect">
            <a:avLst/>
          </a:prstGeom>
          <a:noFill/>
        </p:spPr>
        <p:txBody>
          <a:bodyPr wrap="square" rtlCol="1" anchor="ctr">
            <a:spAutoFit/>
          </a:bodyPr>
          <a:lstStyle>
            <a:defPPr>
              <a:defRPr lang="he-IL"/>
            </a:defPPr>
            <a:lvl1pPr>
              <a:defRPr>
                <a:solidFill>
                  <a:schemeClr val="bg1">
                    <a:lumMod val="65000"/>
                  </a:schemeClr>
                </a:solidFill>
                <a:latin typeface="Secular One" panose="00000500000000000000" pitchFamily="2" charset="-79"/>
                <a:cs typeface="Secular One" panose="00000500000000000000" pitchFamily="2" charset="-79"/>
              </a:defRPr>
            </a:lvl1pPr>
          </a:lstStyle>
          <a:p>
            <a:r>
              <a:rPr lang="en-US"/>
              <a:t>Strategic Canvas</a:t>
            </a:r>
            <a:endParaRPr lang="he-IL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0D235BA5-DBFB-40C9-9C1C-03C181B8D1BF}"/>
              </a:ext>
            </a:extLst>
          </p:cNvPr>
          <p:cNvSpPr txBox="1"/>
          <p:nvPr/>
        </p:nvSpPr>
        <p:spPr>
          <a:xfrm>
            <a:off x="5952364" y="296834"/>
            <a:ext cx="1271964" cy="369332"/>
          </a:xfrm>
          <a:prstGeom prst="rect">
            <a:avLst/>
          </a:prstGeom>
          <a:noFill/>
        </p:spPr>
        <p:txBody>
          <a:bodyPr wrap="square" rtlCol="1" anchor="ctr">
            <a:spAutoFit/>
          </a:bodyPr>
          <a:lstStyle>
            <a:defPPr>
              <a:defRPr lang="he-IL"/>
            </a:defPPr>
            <a:lvl1pPr>
              <a:defRPr>
                <a:solidFill>
                  <a:schemeClr val="bg1">
                    <a:lumMod val="65000"/>
                  </a:schemeClr>
                </a:solidFill>
                <a:latin typeface="Secular One" panose="00000500000000000000" pitchFamily="2" charset="-79"/>
                <a:cs typeface="Secular One" panose="00000500000000000000" pitchFamily="2" charset="-79"/>
              </a:defRPr>
            </a:lvl1pPr>
          </a:lstStyle>
          <a:p>
            <a:r>
              <a:rPr lang="en-US"/>
              <a:t>Six Paths</a:t>
            </a:r>
            <a:endParaRPr lang="he-IL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D714E8E1-648D-4A2D-A496-4780B311AACB}"/>
              </a:ext>
            </a:extLst>
          </p:cNvPr>
          <p:cNvSpPr txBox="1"/>
          <p:nvPr/>
        </p:nvSpPr>
        <p:spPr>
          <a:xfrm>
            <a:off x="7794699" y="296834"/>
            <a:ext cx="1955799" cy="369332"/>
          </a:xfrm>
          <a:prstGeom prst="rect">
            <a:avLst/>
          </a:prstGeom>
          <a:noFill/>
        </p:spPr>
        <p:txBody>
          <a:bodyPr wrap="square" rtlCol="1" anchor="ctr">
            <a:spAutoFit/>
          </a:bodyPr>
          <a:lstStyle>
            <a:defPPr>
              <a:defRPr lang="he-IL"/>
            </a:defPPr>
            <a:lvl1pPr>
              <a:defRPr>
                <a:solidFill>
                  <a:schemeClr val="bg1">
                    <a:lumMod val="65000"/>
                  </a:schemeClr>
                </a:solidFill>
                <a:latin typeface="Secular One" panose="00000500000000000000" pitchFamily="2" charset="-79"/>
                <a:cs typeface="Secular One" panose="00000500000000000000" pitchFamily="2" charset="-79"/>
              </a:defRPr>
            </a:lvl1pPr>
          </a:lstStyle>
          <a:p>
            <a:r>
              <a:rPr lang="en-US"/>
              <a:t>Business Canvas</a:t>
            </a:r>
            <a:endParaRPr lang="he-IL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4B445242-3E33-4505-8CC4-149F8CAEEEC3}"/>
              </a:ext>
            </a:extLst>
          </p:cNvPr>
          <p:cNvSpPr txBox="1"/>
          <p:nvPr/>
        </p:nvSpPr>
        <p:spPr>
          <a:xfrm>
            <a:off x="10320867" y="158335"/>
            <a:ext cx="1813410" cy="646331"/>
          </a:xfrm>
          <a:prstGeom prst="rect">
            <a:avLst/>
          </a:prstGeom>
          <a:noFill/>
        </p:spPr>
        <p:txBody>
          <a:bodyPr wrap="square" rtlCol="1" anchor="ctr">
            <a:spAutoFit/>
          </a:bodyPr>
          <a:lstStyle>
            <a:defPPr>
              <a:defRPr lang="he-IL"/>
            </a:defPPr>
            <a:lvl1pPr rtl="1">
              <a:defRPr sz="3200">
                <a:solidFill>
                  <a:schemeClr val="bg1"/>
                </a:solidFill>
                <a:latin typeface="Secular One" panose="00000500000000000000" pitchFamily="2" charset="-79"/>
                <a:cs typeface="Secular One" panose="00000500000000000000" pitchFamily="2" charset="-79"/>
              </a:defRPr>
            </a:lvl1pPr>
          </a:lstStyle>
          <a:p>
            <a:r>
              <a:rPr lang="en-US" sz="3600"/>
              <a:t>PESTEL</a:t>
            </a:r>
            <a:endParaRPr lang="he-IL" sz="3600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9303AE10-49EA-4336-8330-25E5A033CB3B}"/>
              </a:ext>
            </a:extLst>
          </p:cNvPr>
          <p:cNvSpPr txBox="1"/>
          <p:nvPr/>
        </p:nvSpPr>
        <p:spPr>
          <a:xfrm>
            <a:off x="215128" y="308276"/>
            <a:ext cx="648472" cy="369332"/>
          </a:xfrm>
          <a:prstGeom prst="rect">
            <a:avLst/>
          </a:prstGeom>
          <a:noFill/>
        </p:spPr>
        <p:txBody>
          <a:bodyPr wrap="square" rtlCol="1" anchor="ctr">
            <a:spAutoFit/>
          </a:bodyPr>
          <a:lstStyle>
            <a:defPPr>
              <a:defRPr lang="he-IL"/>
            </a:defPPr>
            <a:lvl1pPr algn="r" rtl="1">
              <a:defRPr>
                <a:solidFill>
                  <a:schemeClr val="bg1">
                    <a:lumMod val="65000"/>
                  </a:schemeClr>
                </a:solidFill>
                <a:latin typeface="Secular One" panose="00000500000000000000" pitchFamily="2" charset="-79"/>
                <a:cs typeface="Secular One" panose="00000500000000000000" pitchFamily="2" charset="-79"/>
              </a:defRPr>
            </a:lvl1pPr>
          </a:lstStyle>
          <a:p>
            <a:pPr algn="l"/>
            <a:r>
              <a:rPr lang="en-US"/>
              <a:t>Idea</a:t>
            </a:r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52749700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nline Media 1" title="A Visionary Concept Tire | Michelin">
            <a:hlinkClick r:id="" action="ppaction://media"/>
            <a:extLst>
              <a:ext uri="{FF2B5EF4-FFF2-40B4-BE49-F238E27FC236}">
                <a16:creationId xmlns:a16="http://schemas.microsoft.com/office/drawing/2014/main" id="{49879F82-B7B1-4D9A-8CF6-E516C715D92E}"/>
              </a:ext>
            </a:extLst>
          </p:cNvPr>
          <p:cNvPicPr>
            <a:picLocks noRot="1" noChangeAspect="1"/>
          </p:cNvPicPr>
          <p:nvPr>
            <a:videoFile r:link="rId2"/>
          </p:nvPr>
        </p:nvPicPr>
        <p:blipFill>
          <a:blip r:embed="rId5"/>
          <a:stretch>
            <a:fillRect/>
          </a:stretch>
        </p:blipFill>
        <p:spPr>
          <a:xfrm>
            <a:off x="641928" y="387893"/>
            <a:ext cx="10764981" cy="60822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448312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6465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3" name="Group 42">
            <a:extLst>
              <a:ext uri="{FF2B5EF4-FFF2-40B4-BE49-F238E27FC236}">
                <a16:creationId xmlns:a16="http://schemas.microsoft.com/office/drawing/2014/main" id="{2418A87B-6FE5-43C9-A3A7-DB7CCD8A3905}"/>
              </a:ext>
            </a:extLst>
          </p:cNvPr>
          <p:cNvGrpSpPr/>
          <p:nvPr/>
        </p:nvGrpSpPr>
        <p:grpSpPr>
          <a:xfrm>
            <a:off x="4027248" y="4612943"/>
            <a:ext cx="2090056" cy="597159"/>
            <a:chOff x="4027248" y="4612943"/>
            <a:chExt cx="2090056" cy="597159"/>
          </a:xfrm>
        </p:grpSpPr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03186723-1730-499A-8F7E-CA767A69A167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4027248" y="4612943"/>
              <a:ext cx="559836" cy="597159"/>
            </a:xfrm>
            <a:prstGeom prst="line">
              <a:avLst/>
            </a:prstGeom>
            <a:ln w="2857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C9CDDD30-D08E-43F3-941E-DB22DCB5576B}"/>
                </a:ext>
              </a:extLst>
            </p:cNvPr>
            <p:cNvCxnSpPr/>
            <p:nvPr/>
          </p:nvCxnSpPr>
          <p:spPr>
            <a:xfrm>
              <a:off x="4577753" y="5200254"/>
              <a:ext cx="1539551" cy="0"/>
            </a:xfrm>
            <a:prstGeom prst="line">
              <a:avLst/>
            </a:prstGeom>
            <a:ln w="2857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19EFA923-0BE1-485E-89B7-806AD9AFBC91}"/>
              </a:ext>
            </a:extLst>
          </p:cNvPr>
          <p:cNvCxnSpPr>
            <a:cxnSpLocks/>
          </p:cNvCxnSpPr>
          <p:nvPr/>
        </p:nvCxnSpPr>
        <p:spPr>
          <a:xfrm>
            <a:off x="4167206" y="3869185"/>
            <a:ext cx="1950098" cy="0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636F8DDE-D7C5-41C5-9B74-B3AEA5B74367}"/>
              </a:ext>
            </a:extLst>
          </p:cNvPr>
          <p:cNvCxnSpPr>
            <a:cxnSpLocks/>
          </p:cNvCxnSpPr>
          <p:nvPr/>
        </p:nvCxnSpPr>
        <p:spPr>
          <a:xfrm>
            <a:off x="4027248" y="4448843"/>
            <a:ext cx="2090056" cy="0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1" name="Group 50">
            <a:extLst>
              <a:ext uri="{FF2B5EF4-FFF2-40B4-BE49-F238E27FC236}">
                <a16:creationId xmlns:a16="http://schemas.microsoft.com/office/drawing/2014/main" id="{5244832A-6A5E-4231-8C85-59E40665B192}"/>
              </a:ext>
            </a:extLst>
          </p:cNvPr>
          <p:cNvGrpSpPr/>
          <p:nvPr/>
        </p:nvGrpSpPr>
        <p:grpSpPr>
          <a:xfrm>
            <a:off x="4027248" y="5217235"/>
            <a:ext cx="2090056" cy="597159"/>
            <a:chOff x="4027248" y="5217235"/>
            <a:chExt cx="2090056" cy="597159"/>
          </a:xfrm>
        </p:grpSpPr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E353E082-A6D2-40BE-AD60-7817248B72FF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4027248" y="5217235"/>
              <a:ext cx="559836" cy="597159"/>
            </a:xfrm>
            <a:prstGeom prst="line">
              <a:avLst/>
            </a:prstGeom>
            <a:ln w="2857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59D89DB9-A9D7-4CBD-B027-4E1E7693D441}"/>
                </a:ext>
              </a:extLst>
            </p:cNvPr>
            <p:cNvCxnSpPr/>
            <p:nvPr/>
          </p:nvCxnSpPr>
          <p:spPr>
            <a:xfrm>
              <a:off x="4577753" y="5802379"/>
              <a:ext cx="1539551" cy="0"/>
            </a:xfrm>
            <a:prstGeom prst="line">
              <a:avLst/>
            </a:prstGeom>
            <a:ln w="2857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0" name="Oval 39">
            <a:extLst>
              <a:ext uri="{FF2B5EF4-FFF2-40B4-BE49-F238E27FC236}">
                <a16:creationId xmlns:a16="http://schemas.microsoft.com/office/drawing/2014/main" id="{057EF51C-FE2A-41D4-88AC-443D1DC2F1BC}"/>
              </a:ext>
            </a:extLst>
          </p:cNvPr>
          <p:cNvSpPr/>
          <p:nvPr/>
        </p:nvSpPr>
        <p:spPr>
          <a:xfrm>
            <a:off x="6040700" y="5705989"/>
            <a:ext cx="205273" cy="205273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grpSp>
        <p:nvGrpSpPr>
          <p:cNvPr id="41" name="Group 40">
            <a:extLst>
              <a:ext uri="{FF2B5EF4-FFF2-40B4-BE49-F238E27FC236}">
                <a16:creationId xmlns:a16="http://schemas.microsoft.com/office/drawing/2014/main" id="{16E75D9F-75CD-4F80-8A4B-28A04401B4E3}"/>
              </a:ext>
            </a:extLst>
          </p:cNvPr>
          <p:cNvGrpSpPr/>
          <p:nvPr/>
        </p:nvGrpSpPr>
        <p:grpSpPr>
          <a:xfrm>
            <a:off x="4027248" y="2621901"/>
            <a:ext cx="2090056" cy="597159"/>
            <a:chOff x="4027248" y="2621901"/>
            <a:chExt cx="2090056" cy="597159"/>
          </a:xfrm>
        </p:grpSpPr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0FDE8A72-FD7A-440B-ACC6-5CD758101D84}"/>
                </a:ext>
              </a:extLst>
            </p:cNvPr>
            <p:cNvCxnSpPr/>
            <p:nvPr/>
          </p:nvCxnSpPr>
          <p:spPr>
            <a:xfrm flipV="1">
              <a:off x="4027248" y="2621901"/>
              <a:ext cx="559836" cy="597159"/>
            </a:xfrm>
            <a:prstGeom prst="line">
              <a:avLst/>
            </a:prstGeom>
            <a:ln w="2857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D34F51B7-373F-47F8-87A7-1A3511FE765D}"/>
                </a:ext>
              </a:extLst>
            </p:cNvPr>
            <p:cNvCxnSpPr/>
            <p:nvPr/>
          </p:nvCxnSpPr>
          <p:spPr>
            <a:xfrm>
              <a:off x="4577753" y="2628147"/>
              <a:ext cx="1539551" cy="0"/>
            </a:xfrm>
            <a:prstGeom prst="line">
              <a:avLst/>
            </a:prstGeom>
            <a:ln w="2857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2" name="Group 41">
            <a:extLst>
              <a:ext uri="{FF2B5EF4-FFF2-40B4-BE49-F238E27FC236}">
                <a16:creationId xmlns:a16="http://schemas.microsoft.com/office/drawing/2014/main" id="{27CF7E1A-10CD-447D-A27E-059252BF2C1E}"/>
              </a:ext>
            </a:extLst>
          </p:cNvPr>
          <p:cNvGrpSpPr/>
          <p:nvPr/>
        </p:nvGrpSpPr>
        <p:grpSpPr>
          <a:xfrm>
            <a:off x="4027248" y="3163109"/>
            <a:ext cx="2090056" cy="597159"/>
            <a:chOff x="4027248" y="3163109"/>
            <a:chExt cx="2090056" cy="597159"/>
          </a:xfrm>
        </p:grpSpPr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05DC0718-6D7B-4661-9170-89E81742330C}"/>
                </a:ext>
              </a:extLst>
            </p:cNvPr>
            <p:cNvCxnSpPr/>
            <p:nvPr/>
          </p:nvCxnSpPr>
          <p:spPr>
            <a:xfrm flipV="1">
              <a:off x="4027248" y="3163109"/>
              <a:ext cx="559836" cy="597159"/>
            </a:xfrm>
            <a:prstGeom prst="line">
              <a:avLst/>
            </a:prstGeom>
            <a:ln w="2857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AAAB2BC5-76D0-459A-B886-0A09F78ED205}"/>
                </a:ext>
              </a:extLst>
            </p:cNvPr>
            <p:cNvCxnSpPr/>
            <p:nvPr/>
          </p:nvCxnSpPr>
          <p:spPr>
            <a:xfrm>
              <a:off x="4577753" y="3169355"/>
              <a:ext cx="1539551" cy="0"/>
            </a:xfrm>
            <a:prstGeom prst="line">
              <a:avLst/>
            </a:prstGeom>
            <a:ln w="2857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Rectangle 1">
            <a:extLst>
              <a:ext uri="{FF2B5EF4-FFF2-40B4-BE49-F238E27FC236}">
                <a16:creationId xmlns:a16="http://schemas.microsoft.com/office/drawing/2014/main" id="{4443228B-C9AE-4724-9009-78241EDE15BC}"/>
              </a:ext>
            </a:extLst>
          </p:cNvPr>
          <p:cNvSpPr/>
          <p:nvPr/>
        </p:nvSpPr>
        <p:spPr>
          <a:xfrm>
            <a:off x="0" y="-15404"/>
            <a:ext cx="12192000" cy="993811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76FCC810-4C10-4BC8-8A8A-E2303F6C36DB}"/>
              </a:ext>
            </a:extLst>
          </p:cNvPr>
          <p:cNvSpPr/>
          <p:nvPr/>
        </p:nvSpPr>
        <p:spPr>
          <a:xfrm>
            <a:off x="69217" y="35675"/>
            <a:ext cx="1427942" cy="861448"/>
          </a:xfrm>
          <a:prstGeom prst="roundRect">
            <a:avLst/>
          </a:prstGeom>
          <a:solidFill>
            <a:srgbClr val="52CBB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C85B5E09-08D5-4895-9586-6E1E04DDD664}"/>
              </a:ext>
            </a:extLst>
          </p:cNvPr>
          <p:cNvSpPr txBox="1"/>
          <p:nvPr/>
        </p:nvSpPr>
        <p:spPr>
          <a:xfrm>
            <a:off x="1835704" y="296835"/>
            <a:ext cx="1508580" cy="369332"/>
          </a:xfrm>
          <a:prstGeom prst="rect">
            <a:avLst/>
          </a:prstGeom>
          <a:noFill/>
        </p:spPr>
        <p:txBody>
          <a:bodyPr wrap="square" rtlCol="1" anchor="ctr">
            <a:spAutoFit/>
          </a:bodyPr>
          <a:lstStyle>
            <a:defPPr>
              <a:defRPr lang="he-IL"/>
            </a:defPPr>
            <a:lvl1pPr algn="r" rtl="1">
              <a:defRPr>
                <a:solidFill>
                  <a:schemeClr val="bg1">
                    <a:lumMod val="65000"/>
                  </a:schemeClr>
                </a:solidFill>
                <a:latin typeface="Secular One" panose="00000500000000000000" pitchFamily="2" charset="-79"/>
                <a:cs typeface="Secular One" panose="00000500000000000000" pitchFamily="2" charset="-79"/>
              </a:defRPr>
            </a:lvl1pPr>
          </a:lstStyle>
          <a:p>
            <a:r>
              <a:rPr lang="en-US"/>
              <a:t>Disruptive</a:t>
            </a:r>
            <a:endParaRPr lang="he-IL"/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52AD2AE7-5718-480D-9AB0-13334B073603}"/>
              </a:ext>
            </a:extLst>
          </p:cNvPr>
          <p:cNvSpPr txBox="1"/>
          <p:nvPr/>
        </p:nvSpPr>
        <p:spPr>
          <a:xfrm>
            <a:off x="3912376" y="296835"/>
            <a:ext cx="2218451" cy="369332"/>
          </a:xfrm>
          <a:prstGeom prst="rect">
            <a:avLst/>
          </a:prstGeom>
          <a:noFill/>
        </p:spPr>
        <p:txBody>
          <a:bodyPr wrap="square" rtlCol="1" anchor="ctr">
            <a:spAutoFit/>
          </a:bodyPr>
          <a:lstStyle>
            <a:defPPr>
              <a:defRPr lang="he-IL"/>
            </a:defPPr>
            <a:lvl1pPr algn="r" rtl="1">
              <a:defRPr>
                <a:solidFill>
                  <a:schemeClr val="bg1">
                    <a:lumMod val="65000"/>
                  </a:schemeClr>
                </a:solidFill>
                <a:latin typeface="Secular One" panose="00000500000000000000" pitchFamily="2" charset="-79"/>
                <a:cs typeface="Secular One" panose="00000500000000000000" pitchFamily="2" charset="-79"/>
              </a:defRPr>
            </a:lvl1pPr>
          </a:lstStyle>
          <a:p>
            <a:r>
              <a:rPr lang="en-US"/>
              <a:t>Strategic Canvas</a:t>
            </a:r>
            <a:endParaRPr lang="he-IL"/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8E2F5466-1171-4E9D-B3D6-05546AA081FD}"/>
              </a:ext>
            </a:extLst>
          </p:cNvPr>
          <p:cNvSpPr txBox="1"/>
          <p:nvPr/>
        </p:nvSpPr>
        <p:spPr>
          <a:xfrm>
            <a:off x="6698919" y="296835"/>
            <a:ext cx="1178141" cy="369332"/>
          </a:xfrm>
          <a:prstGeom prst="rect">
            <a:avLst/>
          </a:prstGeom>
          <a:noFill/>
        </p:spPr>
        <p:txBody>
          <a:bodyPr wrap="square" rtlCol="1" anchor="ctr">
            <a:spAutoFit/>
          </a:bodyPr>
          <a:lstStyle>
            <a:defPPr>
              <a:defRPr lang="he-IL"/>
            </a:defPPr>
            <a:lvl1pPr algn="r" rtl="1">
              <a:defRPr>
                <a:solidFill>
                  <a:schemeClr val="bg1">
                    <a:lumMod val="65000"/>
                  </a:schemeClr>
                </a:solidFill>
                <a:latin typeface="Secular One" panose="00000500000000000000" pitchFamily="2" charset="-79"/>
                <a:cs typeface="Secular One" panose="00000500000000000000" pitchFamily="2" charset="-79"/>
              </a:defRPr>
            </a:lvl1pPr>
          </a:lstStyle>
          <a:p>
            <a:r>
              <a:rPr lang="en-US"/>
              <a:t>Six Paths</a:t>
            </a:r>
            <a:endParaRPr lang="he-IL"/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1E7DBCEB-B48D-4302-9045-D87F0A3307A5}"/>
              </a:ext>
            </a:extLst>
          </p:cNvPr>
          <p:cNvSpPr txBox="1"/>
          <p:nvPr/>
        </p:nvSpPr>
        <p:spPr>
          <a:xfrm>
            <a:off x="8445152" y="296835"/>
            <a:ext cx="2076732" cy="369332"/>
          </a:xfrm>
          <a:prstGeom prst="rect">
            <a:avLst/>
          </a:prstGeom>
          <a:noFill/>
        </p:spPr>
        <p:txBody>
          <a:bodyPr wrap="square" rtlCol="1" anchor="ctr">
            <a:spAutoFit/>
          </a:bodyPr>
          <a:lstStyle>
            <a:defPPr>
              <a:defRPr lang="he-IL"/>
            </a:defPPr>
            <a:lvl1pPr algn="r" rtl="1">
              <a:defRPr>
                <a:solidFill>
                  <a:schemeClr val="bg1">
                    <a:lumMod val="65000"/>
                  </a:schemeClr>
                </a:solidFill>
                <a:latin typeface="Secular One" panose="00000500000000000000" pitchFamily="2" charset="-79"/>
                <a:cs typeface="Secular One" panose="00000500000000000000" pitchFamily="2" charset="-79"/>
              </a:defRPr>
            </a:lvl1pPr>
          </a:lstStyle>
          <a:p>
            <a:pPr algn="l" rtl="0"/>
            <a:r>
              <a:rPr lang="en-US"/>
              <a:t>Business Canvas</a:t>
            </a:r>
            <a:endParaRPr lang="he-IL"/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5A676B5C-E816-42D0-8791-7ABC75A246FD}"/>
              </a:ext>
            </a:extLst>
          </p:cNvPr>
          <p:cNvSpPr txBox="1"/>
          <p:nvPr/>
        </p:nvSpPr>
        <p:spPr>
          <a:xfrm>
            <a:off x="11089976" y="296835"/>
            <a:ext cx="927734" cy="369332"/>
          </a:xfrm>
          <a:prstGeom prst="rect">
            <a:avLst/>
          </a:prstGeom>
          <a:noFill/>
        </p:spPr>
        <p:txBody>
          <a:bodyPr wrap="square" rtlCol="1" anchor="ctr">
            <a:spAutoFit/>
          </a:bodyPr>
          <a:lstStyle>
            <a:defPPr>
              <a:defRPr lang="he-IL"/>
            </a:defPPr>
            <a:lvl1pPr algn="r" rtl="1">
              <a:defRPr>
                <a:solidFill>
                  <a:schemeClr val="bg1">
                    <a:lumMod val="65000"/>
                  </a:schemeClr>
                </a:solidFill>
                <a:latin typeface="Secular One" panose="00000500000000000000" pitchFamily="2" charset="-79"/>
                <a:cs typeface="Secular One" panose="00000500000000000000" pitchFamily="2" charset="-79"/>
              </a:defRPr>
            </a:lvl1pPr>
          </a:lstStyle>
          <a:p>
            <a:r>
              <a:rPr lang="en-US"/>
              <a:t>PESTEL</a:t>
            </a:r>
            <a:endParaRPr lang="he-IL"/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53FC3C07-C105-47BE-BFD1-3DAF376E8D17}"/>
              </a:ext>
            </a:extLst>
          </p:cNvPr>
          <p:cNvSpPr txBox="1"/>
          <p:nvPr/>
        </p:nvSpPr>
        <p:spPr>
          <a:xfrm>
            <a:off x="119607" y="169777"/>
            <a:ext cx="1243526" cy="646331"/>
          </a:xfrm>
          <a:prstGeom prst="rect">
            <a:avLst/>
          </a:prstGeom>
          <a:noFill/>
        </p:spPr>
        <p:txBody>
          <a:bodyPr wrap="square" rtlCol="1" anchor="ctr">
            <a:spAutoFit/>
          </a:bodyPr>
          <a:lstStyle>
            <a:defPPr>
              <a:defRPr lang="he-IL"/>
            </a:defPPr>
            <a:lvl1pPr algn="r" rtl="1">
              <a:defRPr>
                <a:solidFill>
                  <a:schemeClr val="bg1">
                    <a:lumMod val="65000"/>
                  </a:schemeClr>
                </a:solidFill>
                <a:latin typeface="Secular One" panose="00000500000000000000" pitchFamily="2" charset="-79"/>
                <a:cs typeface="Secular One" panose="00000500000000000000" pitchFamily="2" charset="-79"/>
              </a:defRPr>
            </a:lvl1pPr>
          </a:lstStyle>
          <a:p>
            <a:pPr algn="ctr"/>
            <a:r>
              <a:rPr lang="en-US" sz="3600">
                <a:solidFill>
                  <a:schemeClr val="bg1"/>
                </a:solidFill>
              </a:rPr>
              <a:t>Idea</a:t>
            </a:r>
            <a:endParaRPr lang="he-IL" sz="2800">
              <a:solidFill>
                <a:schemeClr val="bg1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C07551E-D237-42D8-A025-9E4519AFA0B2}"/>
              </a:ext>
            </a:extLst>
          </p:cNvPr>
          <p:cNvSpPr txBox="1"/>
          <p:nvPr/>
        </p:nvSpPr>
        <p:spPr>
          <a:xfrm>
            <a:off x="2455629" y="1290646"/>
            <a:ext cx="7626222" cy="584775"/>
          </a:xfrm>
          <a:prstGeom prst="rect">
            <a:avLst/>
          </a:prstGeom>
          <a:noFill/>
        </p:spPr>
        <p:txBody>
          <a:bodyPr wrap="square" rtlCol="1" anchor="ctr">
            <a:spAutoFit/>
          </a:bodyPr>
          <a:lstStyle>
            <a:defPPr>
              <a:defRPr lang="he-IL"/>
            </a:defPPr>
            <a:lvl1pPr rtl="1">
              <a:defRPr>
                <a:solidFill>
                  <a:schemeClr val="bg1">
                    <a:lumMod val="65000"/>
                  </a:schemeClr>
                </a:solidFill>
                <a:latin typeface="Secular One" panose="00000500000000000000" pitchFamily="2" charset="-79"/>
                <a:cs typeface="Secular One" panose="00000500000000000000" pitchFamily="2" charset="-79"/>
              </a:defRPr>
            </a:lvl1pPr>
          </a:lstStyle>
          <a:p>
            <a:pPr algn="ctr" rtl="0"/>
            <a:r>
              <a:rPr lang="en-US" sz="3200" b="1">
                <a:solidFill>
                  <a:schemeClr val="bg1"/>
                </a:solidFill>
                <a:latin typeface="Sora" pitchFamily="2" charset="0"/>
                <a:ea typeface="Roboto" panose="02000000000000000000" pitchFamily="2" charset="0"/>
                <a:cs typeface="Sora" pitchFamily="2" charset="0"/>
              </a:rPr>
              <a:t>A  new way for your </a:t>
            </a:r>
            <a:r>
              <a:rPr lang="en-US" sz="3200" b="1">
                <a:solidFill>
                  <a:schemeClr val="accent4">
                    <a:lumMod val="60000"/>
                    <a:lumOff val="40000"/>
                  </a:schemeClr>
                </a:solidFill>
                <a:latin typeface="Sora" pitchFamily="2" charset="0"/>
                <a:ea typeface="Roboto" panose="02000000000000000000" pitchFamily="2" charset="0"/>
                <a:cs typeface="Sora" pitchFamily="2" charset="0"/>
              </a:rPr>
              <a:t>car tires</a:t>
            </a:r>
            <a:endParaRPr lang="he-IL" sz="3200" b="1">
              <a:solidFill>
                <a:schemeClr val="accent4">
                  <a:lumMod val="60000"/>
                  <a:lumOff val="40000"/>
                </a:schemeClr>
              </a:solidFill>
              <a:latin typeface="Sora" pitchFamily="2" charset="0"/>
              <a:ea typeface="Roboto" panose="02000000000000000000" pitchFamily="2" charset="0"/>
            </a:endParaRPr>
          </a:p>
        </p:txBody>
      </p:sp>
      <p:pic>
        <p:nvPicPr>
          <p:cNvPr id="13" name="Picture 12" descr="A close-up of a planet&#10;&#10;Description automatically generated with low confidence">
            <a:extLst>
              <a:ext uri="{FF2B5EF4-FFF2-40B4-BE49-F238E27FC236}">
                <a16:creationId xmlns:a16="http://schemas.microsoft.com/office/drawing/2014/main" id="{333F05D8-B7FB-49C0-8870-8770659EDFF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56029" y="1954483"/>
            <a:ext cx="2893055" cy="4338735"/>
          </a:xfrm>
          <a:prstGeom prst="rect">
            <a:avLst/>
          </a:prstGeom>
        </p:spPr>
      </p:pic>
      <p:sp>
        <p:nvSpPr>
          <p:cNvPr id="19" name="Oval 18">
            <a:extLst>
              <a:ext uri="{FF2B5EF4-FFF2-40B4-BE49-F238E27FC236}">
                <a16:creationId xmlns:a16="http://schemas.microsoft.com/office/drawing/2014/main" id="{69B53B48-4D66-48BF-B0DD-9E7689854488}"/>
              </a:ext>
            </a:extLst>
          </p:cNvPr>
          <p:cNvSpPr/>
          <p:nvPr/>
        </p:nvSpPr>
        <p:spPr>
          <a:xfrm>
            <a:off x="6040700" y="2519264"/>
            <a:ext cx="205273" cy="205273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8C166638-33D2-4388-84D2-0F9CAD866116}"/>
              </a:ext>
            </a:extLst>
          </p:cNvPr>
          <p:cNvSpPr/>
          <p:nvPr/>
        </p:nvSpPr>
        <p:spPr>
          <a:xfrm>
            <a:off x="6040700" y="3072965"/>
            <a:ext cx="205273" cy="205273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8323290F-9D74-4FFA-A110-E63C6691DAA3}"/>
              </a:ext>
            </a:extLst>
          </p:cNvPr>
          <p:cNvSpPr/>
          <p:nvPr/>
        </p:nvSpPr>
        <p:spPr>
          <a:xfrm>
            <a:off x="6040700" y="3772795"/>
            <a:ext cx="205273" cy="205273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9BFEB234-14D2-4B53-B8A2-396C90209EB5}"/>
              </a:ext>
            </a:extLst>
          </p:cNvPr>
          <p:cNvSpPr/>
          <p:nvPr/>
        </p:nvSpPr>
        <p:spPr>
          <a:xfrm>
            <a:off x="6040700" y="4352453"/>
            <a:ext cx="205273" cy="205273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37" name="Oval 36">
            <a:extLst>
              <a:ext uri="{FF2B5EF4-FFF2-40B4-BE49-F238E27FC236}">
                <a16:creationId xmlns:a16="http://schemas.microsoft.com/office/drawing/2014/main" id="{33B1C338-D3EE-47D4-83CE-A16D96A977D2}"/>
              </a:ext>
            </a:extLst>
          </p:cNvPr>
          <p:cNvSpPr/>
          <p:nvPr/>
        </p:nvSpPr>
        <p:spPr>
          <a:xfrm>
            <a:off x="6040700" y="5103864"/>
            <a:ext cx="205273" cy="205273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BA498B11-646F-4DDA-AB22-8536F809D402}"/>
              </a:ext>
            </a:extLst>
          </p:cNvPr>
          <p:cNvSpPr txBox="1"/>
          <p:nvPr/>
        </p:nvSpPr>
        <p:spPr>
          <a:xfrm>
            <a:off x="6292629" y="2403076"/>
            <a:ext cx="1334278" cy="461665"/>
          </a:xfrm>
          <a:prstGeom prst="rect">
            <a:avLst/>
          </a:prstGeom>
          <a:noFill/>
        </p:spPr>
        <p:txBody>
          <a:bodyPr wrap="square" rtlCol="1" anchor="ctr">
            <a:spAutoFit/>
          </a:bodyPr>
          <a:lstStyle>
            <a:defPPr>
              <a:defRPr lang="he-IL"/>
            </a:defPPr>
            <a:lvl1pPr rtl="1">
              <a:defRPr>
                <a:solidFill>
                  <a:schemeClr val="bg1">
                    <a:lumMod val="65000"/>
                  </a:schemeClr>
                </a:solidFill>
                <a:latin typeface="Secular One" panose="00000500000000000000" pitchFamily="2" charset="-79"/>
                <a:cs typeface="Secular One" panose="00000500000000000000" pitchFamily="2" charset="-79"/>
              </a:defRPr>
            </a:lvl1pPr>
          </a:lstStyle>
          <a:p>
            <a:pPr rtl="0"/>
            <a:r>
              <a:rPr lang="en-US" sz="2400" b="1">
                <a:solidFill>
                  <a:schemeClr val="bg1"/>
                </a:solidFill>
                <a:latin typeface="Sora" pitchFamily="2" charset="0"/>
                <a:ea typeface="Roboto" panose="02000000000000000000" pitchFamily="2" charset="0"/>
              </a:rPr>
              <a:t>Airless</a:t>
            </a:r>
            <a:endParaRPr lang="he-IL" sz="2400" b="1">
              <a:solidFill>
                <a:schemeClr val="bg1"/>
              </a:solidFill>
              <a:latin typeface="Sora" pitchFamily="2" charset="0"/>
              <a:ea typeface="Roboto" panose="02000000000000000000" pitchFamily="2" charset="0"/>
            </a:endParaRP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335465E1-EA78-4A3D-B2D5-055E8D3BD2B9}"/>
              </a:ext>
            </a:extLst>
          </p:cNvPr>
          <p:cNvSpPr txBox="1"/>
          <p:nvPr/>
        </p:nvSpPr>
        <p:spPr>
          <a:xfrm>
            <a:off x="6272535" y="3638352"/>
            <a:ext cx="4249349" cy="461665"/>
          </a:xfrm>
          <a:prstGeom prst="rect">
            <a:avLst/>
          </a:prstGeom>
          <a:noFill/>
        </p:spPr>
        <p:txBody>
          <a:bodyPr wrap="square" rtlCol="1" anchor="ctr">
            <a:spAutoFit/>
          </a:bodyPr>
          <a:lstStyle>
            <a:defPPr>
              <a:defRPr lang="he-IL"/>
            </a:defPPr>
            <a:lvl1pPr rtl="1">
              <a:defRPr>
                <a:solidFill>
                  <a:schemeClr val="bg1">
                    <a:lumMod val="65000"/>
                  </a:schemeClr>
                </a:solidFill>
                <a:latin typeface="Secular One" panose="00000500000000000000" pitchFamily="2" charset="-79"/>
                <a:cs typeface="Secular One" panose="00000500000000000000" pitchFamily="2" charset="-79"/>
              </a:defRPr>
            </a:lvl1pPr>
          </a:lstStyle>
          <a:p>
            <a:pPr rtl="0"/>
            <a:r>
              <a:rPr lang="en-US" sz="2400" b="1">
                <a:solidFill>
                  <a:schemeClr val="bg1"/>
                </a:solidFill>
                <a:latin typeface="Sora" pitchFamily="2" charset="0"/>
                <a:ea typeface="Roboto" panose="02000000000000000000" pitchFamily="2" charset="0"/>
              </a:rPr>
              <a:t>3D printed, customizable</a:t>
            </a:r>
            <a:endParaRPr lang="he-IL" sz="2400" b="1">
              <a:solidFill>
                <a:schemeClr val="bg1"/>
              </a:solidFill>
              <a:latin typeface="Sora" pitchFamily="2" charset="0"/>
              <a:ea typeface="Roboto" panose="02000000000000000000" pitchFamily="2" charset="0"/>
            </a:endParaRP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12910CE5-4294-4CC2-BEFE-19C10710007A}"/>
              </a:ext>
            </a:extLst>
          </p:cNvPr>
          <p:cNvSpPr txBox="1"/>
          <p:nvPr/>
        </p:nvSpPr>
        <p:spPr>
          <a:xfrm>
            <a:off x="6272535" y="2950336"/>
            <a:ext cx="2270730" cy="461665"/>
          </a:xfrm>
          <a:prstGeom prst="rect">
            <a:avLst/>
          </a:prstGeom>
          <a:noFill/>
        </p:spPr>
        <p:txBody>
          <a:bodyPr wrap="square" rtlCol="1" anchor="ctr">
            <a:spAutoFit/>
          </a:bodyPr>
          <a:lstStyle>
            <a:defPPr>
              <a:defRPr lang="he-IL"/>
            </a:defPPr>
            <a:lvl1pPr>
              <a:defRPr sz="2400" b="1">
                <a:solidFill>
                  <a:schemeClr val="bg1"/>
                </a:solidFill>
                <a:latin typeface="Sora" pitchFamily="2" charset="0"/>
                <a:ea typeface="Roboto" panose="02000000000000000000" pitchFamily="2" charset="0"/>
                <a:cs typeface="Secular One" panose="00000500000000000000" pitchFamily="2" charset="-79"/>
              </a:defRPr>
            </a:lvl1pPr>
          </a:lstStyle>
          <a:p>
            <a:r>
              <a:rPr lang="en-US"/>
              <a:t>No flat tires</a:t>
            </a:r>
            <a:endParaRPr lang="he-IL"/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AA332D60-5DA0-41B3-A22F-666EAD215EC9}"/>
              </a:ext>
            </a:extLst>
          </p:cNvPr>
          <p:cNvSpPr txBox="1"/>
          <p:nvPr/>
        </p:nvSpPr>
        <p:spPr>
          <a:xfrm>
            <a:off x="6272535" y="4227340"/>
            <a:ext cx="3642859" cy="461665"/>
          </a:xfrm>
          <a:prstGeom prst="rect">
            <a:avLst/>
          </a:prstGeom>
          <a:noFill/>
        </p:spPr>
        <p:txBody>
          <a:bodyPr wrap="square" rtlCol="1" anchor="ctr">
            <a:spAutoFit/>
          </a:bodyPr>
          <a:lstStyle>
            <a:defPPr>
              <a:defRPr lang="he-IL"/>
            </a:defPPr>
            <a:lvl1pPr rtl="1">
              <a:defRPr>
                <a:solidFill>
                  <a:schemeClr val="bg1">
                    <a:lumMod val="65000"/>
                  </a:schemeClr>
                </a:solidFill>
                <a:latin typeface="Secular One" panose="00000500000000000000" pitchFamily="2" charset="-79"/>
                <a:cs typeface="Secular One" panose="00000500000000000000" pitchFamily="2" charset="-79"/>
              </a:defRPr>
            </a:lvl1pPr>
          </a:lstStyle>
          <a:p>
            <a:pPr rtl="0"/>
            <a:r>
              <a:rPr lang="en-US" sz="2400" b="1">
                <a:solidFill>
                  <a:schemeClr val="bg1"/>
                </a:solidFill>
                <a:latin typeface="Sora" pitchFamily="2" charset="0"/>
                <a:ea typeface="Roboto" panose="02000000000000000000" pitchFamily="2" charset="0"/>
              </a:rPr>
              <a:t>Environment friendly 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EB001935-A0F5-4B50-BA4B-C15C3083A38C}"/>
              </a:ext>
            </a:extLst>
          </p:cNvPr>
          <p:cNvSpPr txBox="1"/>
          <p:nvPr/>
        </p:nvSpPr>
        <p:spPr>
          <a:xfrm>
            <a:off x="6272535" y="4986402"/>
            <a:ext cx="3092353" cy="461665"/>
          </a:xfrm>
          <a:prstGeom prst="rect">
            <a:avLst/>
          </a:prstGeom>
          <a:noFill/>
        </p:spPr>
        <p:txBody>
          <a:bodyPr wrap="square" rtlCol="1" anchor="ctr">
            <a:spAutoFit/>
          </a:bodyPr>
          <a:lstStyle>
            <a:defPPr>
              <a:defRPr lang="he-IL"/>
            </a:defPPr>
            <a:lvl1pPr rtl="1">
              <a:defRPr>
                <a:solidFill>
                  <a:schemeClr val="bg1">
                    <a:lumMod val="65000"/>
                  </a:schemeClr>
                </a:solidFill>
                <a:latin typeface="Secular One" panose="00000500000000000000" pitchFamily="2" charset="-79"/>
                <a:cs typeface="Secular One" panose="00000500000000000000" pitchFamily="2" charset="-79"/>
              </a:defRPr>
            </a:lvl1pPr>
          </a:lstStyle>
          <a:p>
            <a:pPr rtl="0"/>
            <a:r>
              <a:rPr lang="en-US" sz="2400" b="1">
                <a:solidFill>
                  <a:schemeClr val="bg1"/>
                </a:solidFill>
                <a:latin typeface="Sora" pitchFamily="2" charset="0"/>
                <a:ea typeface="Roboto" panose="02000000000000000000" pitchFamily="2" charset="0"/>
              </a:rPr>
              <a:t>Less maintenance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A9F9203E-0299-466C-9229-61F554850163}"/>
              </a:ext>
            </a:extLst>
          </p:cNvPr>
          <p:cNvSpPr txBox="1"/>
          <p:nvPr/>
        </p:nvSpPr>
        <p:spPr>
          <a:xfrm>
            <a:off x="6272535" y="5591632"/>
            <a:ext cx="2472894" cy="461665"/>
          </a:xfrm>
          <a:prstGeom prst="rect">
            <a:avLst/>
          </a:prstGeom>
          <a:noFill/>
        </p:spPr>
        <p:txBody>
          <a:bodyPr wrap="square" rtlCol="1" anchor="ctr">
            <a:spAutoFit/>
          </a:bodyPr>
          <a:lstStyle>
            <a:defPPr>
              <a:defRPr lang="he-IL"/>
            </a:defPPr>
            <a:lvl1pPr rtl="1">
              <a:defRPr>
                <a:solidFill>
                  <a:schemeClr val="bg1">
                    <a:lumMod val="65000"/>
                  </a:schemeClr>
                </a:solidFill>
                <a:latin typeface="Secular One" panose="00000500000000000000" pitchFamily="2" charset="-79"/>
                <a:cs typeface="Secular One" panose="00000500000000000000" pitchFamily="2" charset="-79"/>
              </a:defRPr>
            </a:lvl1pPr>
          </a:lstStyle>
          <a:p>
            <a:pPr rtl="0"/>
            <a:r>
              <a:rPr lang="en-US" sz="2400" b="1">
                <a:solidFill>
                  <a:schemeClr val="bg1"/>
                </a:solidFill>
                <a:latin typeface="Sora" pitchFamily="2" charset="0"/>
                <a:ea typeface="Roboto" panose="02000000000000000000" pitchFamily="2" charset="0"/>
              </a:rPr>
              <a:t>Easy to repair </a:t>
            </a:r>
          </a:p>
        </p:txBody>
      </p:sp>
    </p:spTree>
    <p:extLst>
      <p:ext uri="{BB962C8B-B14F-4D97-AF65-F5344CB8AC3E}">
        <p14:creationId xmlns:p14="http://schemas.microsoft.com/office/powerpoint/2010/main" val="167505926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25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2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2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500"/>
                            </p:stCondLst>
                            <p:childTnLst>
                              <p:par>
                                <p:cTn id="24" presetID="49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1000"/>
                            </p:stCondLst>
                            <p:childTnLst>
                              <p:par>
                                <p:cTn id="3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9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2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1500"/>
                            </p:stCondLst>
                            <p:childTnLst>
                              <p:par>
                                <p:cTn id="44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6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9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2000"/>
                            </p:stCondLst>
                            <p:childTnLst>
                              <p:par>
                                <p:cTn id="51" presetID="49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9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3" fill="hold">
                            <p:stCondLst>
                              <p:cond delay="2500"/>
                            </p:stCondLst>
                            <p:childTnLst>
                              <p:par>
                                <p:cTn id="6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6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9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3000"/>
                            </p:stCondLst>
                            <p:childTnLst>
                              <p:par>
                                <p:cTn id="7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3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6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7" fill="hold">
                            <p:stCondLst>
                              <p:cond delay="3500"/>
                            </p:stCondLst>
                            <p:childTnLst>
                              <p:par>
                                <p:cTn id="78" presetID="49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0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1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2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3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4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6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7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8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9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0" fill="hold">
                            <p:stCondLst>
                              <p:cond delay="4000"/>
                            </p:stCondLst>
                            <p:childTnLst>
                              <p:par>
                                <p:cTn id="9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3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6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0" grpId="0" animBg="1"/>
      <p:bldP spid="10" grpId="0"/>
      <p:bldP spid="19" grpId="0" animBg="1"/>
      <p:bldP spid="28" grpId="0" animBg="1"/>
      <p:bldP spid="31" grpId="0" animBg="1"/>
      <p:bldP spid="34" grpId="0" animBg="1"/>
      <p:bldP spid="37" grpId="0" animBg="1"/>
      <p:bldP spid="44" grpId="0"/>
      <p:bldP spid="45" grpId="0"/>
      <p:bldP spid="46" grpId="0"/>
      <p:bldP spid="47" grpId="0"/>
      <p:bldP spid="48" grpId="0"/>
      <p:bldP spid="50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6465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443228B-C9AE-4724-9009-78241EDE15BC}"/>
              </a:ext>
            </a:extLst>
          </p:cNvPr>
          <p:cNvSpPr/>
          <p:nvPr/>
        </p:nvSpPr>
        <p:spPr>
          <a:xfrm>
            <a:off x="0" y="-15404"/>
            <a:ext cx="12192000" cy="993811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76FCC810-4C10-4BC8-8A8A-E2303F6C36DB}"/>
              </a:ext>
            </a:extLst>
          </p:cNvPr>
          <p:cNvSpPr/>
          <p:nvPr/>
        </p:nvSpPr>
        <p:spPr>
          <a:xfrm>
            <a:off x="69217" y="35675"/>
            <a:ext cx="1427942" cy="861448"/>
          </a:xfrm>
          <a:prstGeom prst="roundRect">
            <a:avLst/>
          </a:prstGeom>
          <a:solidFill>
            <a:srgbClr val="52CBB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C85B5E09-08D5-4895-9586-6E1E04DDD664}"/>
              </a:ext>
            </a:extLst>
          </p:cNvPr>
          <p:cNvSpPr txBox="1"/>
          <p:nvPr/>
        </p:nvSpPr>
        <p:spPr>
          <a:xfrm>
            <a:off x="1835704" y="296835"/>
            <a:ext cx="1508580" cy="369332"/>
          </a:xfrm>
          <a:prstGeom prst="rect">
            <a:avLst/>
          </a:prstGeom>
          <a:noFill/>
        </p:spPr>
        <p:txBody>
          <a:bodyPr wrap="square" rtlCol="1" anchor="ctr">
            <a:spAutoFit/>
          </a:bodyPr>
          <a:lstStyle>
            <a:defPPr>
              <a:defRPr lang="he-IL"/>
            </a:defPPr>
            <a:lvl1pPr algn="r" rtl="1">
              <a:defRPr>
                <a:solidFill>
                  <a:schemeClr val="bg1">
                    <a:lumMod val="65000"/>
                  </a:schemeClr>
                </a:solidFill>
                <a:latin typeface="Secular One" panose="00000500000000000000" pitchFamily="2" charset="-79"/>
                <a:cs typeface="Secular One" panose="00000500000000000000" pitchFamily="2" charset="-79"/>
              </a:defRPr>
            </a:lvl1pPr>
          </a:lstStyle>
          <a:p>
            <a:r>
              <a:rPr lang="en-US"/>
              <a:t>Disruptive</a:t>
            </a:r>
            <a:endParaRPr lang="he-IL"/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52AD2AE7-5718-480D-9AB0-13334B073603}"/>
              </a:ext>
            </a:extLst>
          </p:cNvPr>
          <p:cNvSpPr txBox="1"/>
          <p:nvPr/>
        </p:nvSpPr>
        <p:spPr>
          <a:xfrm>
            <a:off x="3912376" y="296835"/>
            <a:ext cx="2218451" cy="369332"/>
          </a:xfrm>
          <a:prstGeom prst="rect">
            <a:avLst/>
          </a:prstGeom>
          <a:noFill/>
        </p:spPr>
        <p:txBody>
          <a:bodyPr wrap="square" rtlCol="1" anchor="ctr">
            <a:spAutoFit/>
          </a:bodyPr>
          <a:lstStyle>
            <a:defPPr>
              <a:defRPr lang="he-IL"/>
            </a:defPPr>
            <a:lvl1pPr algn="r" rtl="1">
              <a:defRPr>
                <a:solidFill>
                  <a:schemeClr val="bg1">
                    <a:lumMod val="65000"/>
                  </a:schemeClr>
                </a:solidFill>
                <a:latin typeface="Secular One" panose="00000500000000000000" pitchFamily="2" charset="-79"/>
                <a:cs typeface="Secular One" panose="00000500000000000000" pitchFamily="2" charset="-79"/>
              </a:defRPr>
            </a:lvl1pPr>
          </a:lstStyle>
          <a:p>
            <a:r>
              <a:rPr lang="en-US"/>
              <a:t>Strategic Canvas</a:t>
            </a:r>
            <a:endParaRPr lang="he-IL"/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8E2F5466-1171-4E9D-B3D6-05546AA081FD}"/>
              </a:ext>
            </a:extLst>
          </p:cNvPr>
          <p:cNvSpPr txBox="1"/>
          <p:nvPr/>
        </p:nvSpPr>
        <p:spPr>
          <a:xfrm>
            <a:off x="6698919" y="296835"/>
            <a:ext cx="1178141" cy="369332"/>
          </a:xfrm>
          <a:prstGeom prst="rect">
            <a:avLst/>
          </a:prstGeom>
          <a:noFill/>
        </p:spPr>
        <p:txBody>
          <a:bodyPr wrap="square" rtlCol="1" anchor="ctr">
            <a:spAutoFit/>
          </a:bodyPr>
          <a:lstStyle>
            <a:defPPr>
              <a:defRPr lang="he-IL"/>
            </a:defPPr>
            <a:lvl1pPr algn="r" rtl="1">
              <a:defRPr>
                <a:solidFill>
                  <a:schemeClr val="bg1">
                    <a:lumMod val="65000"/>
                  </a:schemeClr>
                </a:solidFill>
                <a:latin typeface="Secular One" panose="00000500000000000000" pitchFamily="2" charset="-79"/>
                <a:cs typeface="Secular One" panose="00000500000000000000" pitchFamily="2" charset="-79"/>
              </a:defRPr>
            </a:lvl1pPr>
          </a:lstStyle>
          <a:p>
            <a:r>
              <a:rPr lang="en-US"/>
              <a:t>Six Paths</a:t>
            </a:r>
            <a:endParaRPr lang="he-IL"/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1E7DBCEB-B48D-4302-9045-D87F0A3307A5}"/>
              </a:ext>
            </a:extLst>
          </p:cNvPr>
          <p:cNvSpPr txBox="1"/>
          <p:nvPr/>
        </p:nvSpPr>
        <p:spPr>
          <a:xfrm>
            <a:off x="8445152" y="296835"/>
            <a:ext cx="2076732" cy="369332"/>
          </a:xfrm>
          <a:prstGeom prst="rect">
            <a:avLst/>
          </a:prstGeom>
          <a:noFill/>
        </p:spPr>
        <p:txBody>
          <a:bodyPr wrap="square" rtlCol="1" anchor="ctr">
            <a:spAutoFit/>
          </a:bodyPr>
          <a:lstStyle>
            <a:defPPr>
              <a:defRPr lang="he-IL"/>
            </a:defPPr>
            <a:lvl1pPr algn="r" rtl="1">
              <a:defRPr>
                <a:solidFill>
                  <a:schemeClr val="bg1">
                    <a:lumMod val="65000"/>
                  </a:schemeClr>
                </a:solidFill>
                <a:latin typeface="Secular One" panose="00000500000000000000" pitchFamily="2" charset="-79"/>
                <a:cs typeface="Secular One" panose="00000500000000000000" pitchFamily="2" charset="-79"/>
              </a:defRPr>
            </a:lvl1pPr>
          </a:lstStyle>
          <a:p>
            <a:pPr algn="l" rtl="0"/>
            <a:r>
              <a:rPr lang="en-US"/>
              <a:t>Business Canvas</a:t>
            </a:r>
            <a:endParaRPr lang="he-IL"/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5A676B5C-E816-42D0-8791-7ABC75A246FD}"/>
              </a:ext>
            </a:extLst>
          </p:cNvPr>
          <p:cNvSpPr txBox="1"/>
          <p:nvPr/>
        </p:nvSpPr>
        <p:spPr>
          <a:xfrm>
            <a:off x="11089976" y="296835"/>
            <a:ext cx="927734" cy="369332"/>
          </a:xfrm>
          <a:prstGeom prst="rect">
            <a:avLst/>
          </a:prstGeom>
          <a:noFill/>
        </p:spPr>
        <p:txBody>
          <a:bodyPr wrap="square" rtlCol="1" anchor="ctr">
            <a:spAutoFit/>
          </a:bodyPr>
          <a:lstStyle>
            <a:defPPr>
              <a:defRPr lang="he-IL"/>
            </a:defPPr>
            <a:lvl1pPr algn="r" rtl="1">
              <a:defRPr>
                <a:solidFill>
                  <a:schemeClr val="bg1">
                    <a:lumMod val="65000"/>
                  </a:schemeClr>
                </a:solidFill>
                <a:latin typeface="Secular One" panose="00000500000000000000" pitchFamily="2" charset="-79"/>
                <a:cs typeface="Secular One" panose="00000500000000000000" pitchFamily="2" charset="-79"/>
              </a:defRPr>
            </a:lvl1pPr>
          </a:lstStyle>
          <a:p>
            <a:r>
              <a:rPr lang="en-US"/>
              <a:t>PESTEL</a:t>
            </a:r>
            <a:endParaRPr lang="he-IL"/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53FC3C07-C105-47BE-BFD1-3DAF376E8D17}"/>
              </a:ext>
            </a:extLst>
          </p:cNvPr>
          <p:cNvSpPr txBox="1"/>
          <p:nvPr/>
        </p:nvSpPr>
        <p:spPr>
          <a:xfrm>
            <a:off x="119607" y="169777"/>
            <a:ext cx="1243526" cy="646331"/>
          </a:xfrm>
          <a:prstGeom prst="rect">
            <a:avLst/>
          </a:prstGeom>
          <a:noFill/>
        </p:spPr>
        <p:txBody>
          <a:bodyPr wrap="square" rtlCol="1" anchor="ctr">
            <a:spAutoFit/>
          </a:bodyPr>
          <a:lstStyle>
            <a:defPPr>
              <a:defRPr lang="he-IL"/>
            </a:defPPr>
            <a:lvl1pPr algn="r" rtl="1">
              <a:defRPr>
                <a:solidFill>
                  <a:schemeClr val="bg1">
                    <a:lumMod val="65000"/>
                  </a:schemeClr>
                </a:solidFill>
                <a:latin typeface="Secular One" panose="00000500000000000000" pitchFamily="2" charset="-79"/>
                <a:cs typeface="Secular One" panose="00000500000000000000" pitchFamily="2" charset="-79"/>
              </a:defRPr>
            </a:lvl1pPr>
          </a:lstStyle>
          <a:p>
            <a:pPr algn="ctr"/>
            <a:r>
              <a:rPr lang="en-US" sz="3600">
                <a:solidFill>
                  <a:schemeClr val="bg1"/>
                </a:solidFill>
              </a:rPr>
              <a:t>Idea</a:t>
            </a:r>
            <a:endParaRPr lang="he-IL" sz="2800">
              <a:solidFill>
                <a:schemeClr val="bg1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C07551E-D237-42D8-A025-9E4519AFA0B2}"/>
              </a:ext>
            </a:extLst>
          </p:cNvPr>
          <p:cNvSpPr txBox="1"/>
          <p:nvPr/>
        </p:nvSpPr>
        <p:spPr>
          <a:xfrm>
            <a:off x="2455629" y="1290646"/>
            <a:ext cx="7626222" cy="584775"/>
          </a:xfrm>
          <a:prstGeom prst="rect">
            <a:avLst/>
          </a:prstGeom>
          <a:noFill/>
        </p:spPr>
        <p:txBody>
          <a:bodyPr wrap="square" rtlCol="1" anchor="ctr">
            <a:spAutoFit/>
          </a:bodyPr>
          <a:lstStyle>
            <a:defPPr>
              <a:defRPr lang="he-IL"/>
            </a:defPPr>
            <a:lvl1pPr rtl="1">
              <a:defRPr>
                <a:solidFill>
                  <a:schemeClr val="bg1">
                    <a:lumMod val="65000"/>
                  </a:schemeClr>
                </a:solidFill>
                <a:latin typeface="Secular One" panose="00000500000000000000" pitchFamily="2" charset="-79"/>
                <a:cs typeface="Secular One" panose="00000500000000000000" pitchFamily="2" charset="-79"/>
              </a:defRPr>
            </a:lvl1pPr>
          </a:lstStyle>
          <a:p>
            <a:pPr algn="ctr" rtl="0"/>
            <a:r>
              <a:rPr lang="en-US" sz="3200" b="1">
                <a:solidFill>
                  <a:schemeClr val="bg1"/>
                </a:solidFill>
                <a:latin typeface="Sora" pitchFamily="2" charset="0"/>
                <a:ea typeface="Roboto" panose="02000000000000000000" pitchFamily="2" charset="0"/>
                <a:cs typeface="Sora" pitchFamily="2" charset="0"/>
              </a:rPr>
              <a:t>A  new way for your </a:t>
            </a:r>
            <a:r>
              <a:rPr lang="en-US" sz="3200" b="1">
                <a:solidFill>
                  <a:schemeClr val="accent4">
                    <a:lumMod val="60000"/>
                    <a:lumOff val="40000"/>
                  </a:schemeClr>
                </a:solidFill>
                <a:latin typeface="Sora" pitchFamily="2" charset="0"/>
                <a:ea typeface="Roboto" panose="02000000000000000000" pitchFamily="2" charset="0"/>
                <a:cs typeface="Sora" pitchFamily="2" charset="0"/>
              </a:rPr>
              <a:t>car tires</a:t>
            </a:r>
            <a:endParaRPr lang="he-IL" sz="3200" b="1">
              <a:solidFill>
                <a:schemeClr val="accent4">
                  <a:lumMod val="60000"/>
                  <a:lumOff val="40000"/>
                </a:schemeClr>
              </a:solidFill>
              <a:latin typeface="Sora" pitchFamily="2" charset="0"/>
              <a:ea typeface="Roboto" panose="02000000000000000000" pitchFamily="2" charset="0"/>
            </a:endParaRP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4231D275-4608-456C-8DB7-ED4418998EBB}"/>
              </a:ext>
            </a:extLst>
          </p:cNvPr>
          <p:cNvGrpSpPr/>
          <p:nvPr/>
        </p:nvGrpSpPr>
        <p:grpSpPr>
          <a:xfrm>
            <a:off x="5575578" y="5137578"/>
            <a:ext cx="2246682" cy="1072988"/>
            <a:chOff x="9664465" y="1171428"/>
            <a:chExt cx="2246682" cy="1072988"/>
          </a:xfrm>
        </p:grpSpPr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7F748B02-2DB1-4742-BBE7-EF2C2651A138}"/>
                </a:ext>
              </a:extLst>
            </p:cNvPr>
            <p:cNvSpPr txBox="1"/>
            <p:nvPr/>
          </p:nvSpPr>
          <p:spPr>
            <a:xfrm>
              <a:off x="9736371" y="1443467"/>
              <a:ext cx="2174776" cy="584775"/>
            </a:xfrm>
            <a:prstGeom prst="rect">
              <a:avLst/>
            </a:prstGeom>
            <a:noFill/>
          </p:spPr>
          <p:txBody>
            <a:bodyPr wrap="square" rtlCol="1" anchor="ctr">
              <a:spAutoFit/>
            </a:bodyPr>
            <a:lstStyle>
              <a:defPPr>
                <a:defRPr lang="he-IL"/>
              </a:defPPr>
              <a:lvl1pPr rtl="1">
                <a:defRPr>
                  <a:solidFill>
                    <a:schemeClr val="bg1">
                      <a:lumMod val="65000"/>
                    </a:schemeClr>
                  </a:solidFill>
                  <a:latin typeface="Secular One" panose="00000500000000000000" pitchFamily="2" charset="-79"/>
                  <a:cs typeface="Secular One" panose="00000500000000000000" pitchFamily="2" charset="-79"/>
                </a:defRPr>
              </a:lvl1pPr>
            </a:lstStyle>
            <a:p>
              <a:pPr algn="ctr" rtl="0"/>
              <a:r>
                <a:rPr lang="en-US" sz="3200" b="1">
                  <a:solidFill>
                    <a:schemeClr val="bg1"/>
                  </a:solidFill>
                  <a:latin typeface="Sora" pitchFamily="2" charset="0"/>
                  <a:ea typeface="Roboto" panose="02000000000000000000" pitchFamily="2" charset="0"/>
                  <a:cs typeface="Sora" pitchFamily="2" charset="0"/>
                </a:rPr>
                <a:t>Radical</a:t>
              </a:r>
              <a:endParaRPr lang="he-IL" sz="3200" b="1">
                <a:solidFill>
                  <a:schemeClr val="accent4">
                    <a:lumMod val="60000"/>
                    <a:lumOff val="40000"/>
                  </a:schemeClr>
                </a:solidFill>
                <a:latin typeface="Sora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10131E3F-917C-41D2-A614-BF0288808149}"/>
                </a:ext>
              </a:extLst>
            </p:cNvPr>
            <p:cNvSpPr/>
            <p:nvPr/>
          </p:nvSpPr>
          <p:spPr>
            <a:xfrm>
              <a:off x="9664465" y="1171428"/>
              <a:ext cx="2246682" cy="1072988"/>
            </a:xfrm>
            <a:prstGeom prst="rect">
              <a:avLst/>
            </a:prstGeom>
            <a:noFill/>
            <a:ln w="762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</p:grpSp>
      <p:pic>
        <p:nvPicPr>
          <p:cNvPr id="5" name="Graphic 4" descr="Badge Tick1 with solid fill">
            <a:extLst>
              <a:ext uri="{FF2B5EF4-FFF2-40B4-BE49-F238E27FC236}">
                <a16:creationId xmlns:a16="http://schemas.microsoft.com/office/drawing/2014/main" id="{047375ED-81FA-42E5-BF67-EB5CF7C8972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795169" y="2364944"/>
            <a:ext cx="484576" cy="484576"/>
          </a:xfrm>
          <a:prstGeom prst="rect">
            <a:avLst/>
          </a:prstGeom>
        </p:spPr>
      </p:pic>
      <p:pic>
        <p:nvPicPr>
          <p:cNvPr id="99" name="Graphic 98" descr="Badge Tick1 with solid fill">
            <a:extLst>
              <a:ext uri="{FF2B5EF4-FFF2-40B4-BE49-F238E27FC236}">
                <a16:creationId xmlns:a16="http://schemas.microsoft.com/office/drawing/2014/main" id="{05414737-97EC-425E-8747-3D1D683F673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4795169" y="2960263"/>
            <a:ext cx="484576" cy="484576"/>
          </a:xfrm>
          <a:prstGeom prst="rect">
            <a:avLst/>
          </a:prstGeom>
        </p:spPr>
      </p:pic>
      <p:pic>
        <p:nvPicPr>
          <p:cNvPr id="100" name="Graphic 99" descr="Badge Tick1 with solid fill">
            <a:extLst>
              <a:ext uri="{FF2B5EF4-FFF2-40B4-BE49-F238E27FC236}">
                <a16:creationId xmlns:a16="http://schemas.microsoft.com/office/drawing/2014/main" id="{ADF3347E-BD9D-4CB3-9BA1-9D687F5DD54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4795169" y="3571408"/>
            <a:ext cx="484576" cy="484576"/>
          </a:xfrm>
          <a:prstGeom prst="rect">
            <a:avLst/>
          </a:prstGeom>
        </p:spPr>
      </p:pic>
      <p:pic>
        <p:nvPicPr>
          <p:cNvPr id="101" name="Graphic 100" descr="Badge Tick1 with solid fill">
            <a:extLst>
              <a:ext uri="{FF2B5EF4-FFF2-40B4-BE49-F238E27FC236}">
                <a16:creationId xmlns:a16="http://schemas.microsoft.com/office/drawing/2014/main" id="{E7D0DC71-A6AB-40ED-A5AA-2EC29413091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795169" y="4187756"/>
            <a:ext cx="484576" cy="484576"/>
          </a:xfrm>
          <a:prstGeom prst="rect">
            <a:avLst/>
          </a:prstGeom>
        </p:spPr>
      </p:pic>
      <p:pic>
        <p:nvPicPr>
          <p:cNvPr id="104" name="Picture 103" descr="A close-up of a planet&#10;&#10;Description automatically generated with low confidence">
            <a:extLst>
              <a:ext uri="{FF2B5EF4-FFF2-40B4-BE49-F238E27FC236}">
                <a16:creationId xmlns:a16="http://schemas.microsoft.com/office/drawing/2014/main" id="{BC5BB50C-D333-48B5-8049-946FA4EBCA6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56029" y="1954483"/>
            <a:ext cx="2893055" cy="4338735"/>
          </a:xfrm>
          <a:prstGeom prst="rect">
            <a:avLst/>
          </a:prstGeom>
        </p:spPr>
      </p:pic>
      <p:sp>
        <p:nvSpPr>
          <p:cNvPr id="105" name="TextBox 104">
            <a:extLst>
              <a:ext uri="{FF2B5EF4-FFF2-40B4-BE49-F238E27FC236}">
                <a16:creationId xmlns:a16="http://schemas.microsoft.com/office/drawing/2014/main" id="{59993018-8D78-4B44-A1BE-D8832E7EC861}"/>
              </a:ext>
            </a:extLst>
          </p:cNvPr>
          <p:cNvSpPr txBox="1"/>
          <p:nvPr/>
        </p:nvSpPr>
        <p:spPr>
          <a:xfrm>
            <a:off x="5279745" y="3630568"/>
            <a:ext cx="6737965" cy="461665"/>
          </a:xfrm>
          <a:prstGeom prst="rect">
            <a:avLst/>
          </a:prstGeom>
          <a:noFill/>
        </p:spPr>
        <p:txBody>
          <a:bodyPr wrap="square" rtlCol="1" anchor="ctr">
            <a:spAutoFit/>
          </a:bodyPr>
          <a:lstStyle>
            <a:defPPr>
              <a:defRPr lang="he-IL"/>
            </a:defPPr>
            <a:lvl1pPr rtl="1">
              <a:defRPr>
                <a:solidFill>
                  <a:schemeClr val="bg1">
                    <a:lumMod val="65000"/>
                  </a:schemeClr>
                </a:solidFill>
                <a:latin typeface="Secular One" panose="00000500000000000000" pitchFamily="2" charset="-79"/>
                <a:cs typeface="Secular One" panose="00000500000000000000" pitchFamily="2" charset="-79"/>
              </a:defRPr>
            </a:lvl1pPr>
          </a:lstStyle>
          <a:p>
            <a:pPr rtl="0"/>
            <a:r>
              <a:rPr lang="en-US" sz="2400" b="1">
                <a:solidFill>
                  <a:schemeClr val="bg1"/>
                </a:solidFill>
                <a:latin typeface="Sora" pitchFamily="2" charset="0"/>
                <a:ea typeface="Roboto" panose="02000000000000000000" pitchFamily="2" charset="0"/>
              </a:rPr>
              <a:t>Significant technological breakthrough</a:t>
            </a:r>
          </a:p>
        </p:txBody>
      </p:sp>
      <p:sp>
        <p:nvSpPr>
          <p:cNvPr id="106" name="TextBox 105">
            <a:extLst>
              <a:ext uri="{FF2B5EF4-FFF2-40B4-BE49-F238E27FC236}">
                <a16:creationId xmlns:a16="http://schemas.microsoft.com/office/drawing/2014/main" id="{99D2F33A-24C1-487D-9363-9203A625D857}"/>
              </a:ext>
            </a:extLst>
          </p:cNvPr>
          <p:cNvSpPr txBox="1"/>
          <p:nvPr/>
        </p:nvSpPr>
        <p:spPr>
          <a:xfrm>
            <a:off x="5279745" y="3014221"/>
            <a:ext cx="4010856" cy="461665"/>
          </a:xfrm>
          <a:prstGeom prst="rect">
            <a:avLst/>
          </a:prstGeom>
          <a:noFill/>
        </p:spPr>
        <p:txBody>
          <a:bodyPr wrap="square" rtlCol="1" anchor="ctr">
            <a:spAutoFit/>
          </a:bodyPr>
          <a:lstStyle>
            <a:defPPr>
              <a:defRPr lang="he-IL"/>
            </a:defPPr>
            <a:lvl1pPr>
              <a:defRPr sz="2400" b="1">
                <a:solidFill>
                  <a:schemeClr val="bg1"/>
                </a:solidFill>
                <a:latin typeface="Sora" pitchFamily="2" charset="0"/>
                <a:ea typeface="Roboto" panose="02000000000000000000" pitchFamily="2" charset="0"/>
                <a:cs typeface="Secular One" panose="00000500000000000000" pitchFamily="2" charset="-79"/>
              </a:defRPr>
            </a:lvl1pPr>
          </a:lstStyle>
          <a:p>
            <a:r>
              <a:rPr lang="en-US"/>
              <a:t>Rare – difficult and risky</a:t>
            </a:r>
            <a:endParaRPr lang="he-IL"/>
          </a:p>
        </p:txBody>
      </p:sp>
      <p:sp>
        <p:nvSpPr>
          <p:cNvPr id="107" name="TextBox 106">
            <a:extLst>
              <a:ext uri="{FF2B5EF4-FFF2-40B4-BE49-F238E27FC236}">
                <a16:creationId xmlns:a16="http://schemas.microsoft.com/office/drawing/2014/main" id="{AA77A565-1F5D-45AA-AC84-0395F25D6604}"/>
              </a:ext>
            </a:extLst>
          </p:cNvPr>
          <p:cNvSpPr txBox="1"/>
          <p:nvPr/>
        </p:nvSpPr>
        <p:spPr>
          <a:xfrm>
            <a:off x="5299838" y="2403076"/>
            <a:ext cx="4880218" cy="461665"/>
          </a:xfrm>
          <a:prstGeom prst="rect">
            <a:avLst/>
          </a:prstGeom>
          <a:noFill/>
        </p:spPr>
        <p:txBody>
          <a:bodyPr wrap="square" rtlCol="1" anchor="ctr">
            <a:spAutoFit/>
          </a:bodyPr>
          <a:lstStyle>
            <a:defPPr>
              <a:defRPr lang="he-IL"/>
            </a:defPPr>
            <a:lvl1pPr rtl="1">
              <a:defRPr>
                <a:solidFill>
                  <a:schemeClr val="bg1">
                    <a:lumMod val="65000"/>
                  </a:schemeClr>
                </a:solidFill>
                <a:latin typeface="Secular One" panose="00000500000000000000" pitchFamily="2" charset="-79"/>
                <a:cs typeface="Secular One" panose="00000500000000000000" pitchFamily="2" charset="-79"/>
              </a:defRPr>
            </a:lvl1pPr>
          </a:lstStyle>
          <a:p>
            <a:pPr rtl="0"/>
            <a:r>
              <a:rPr lang="en-US" sz="2400" b="1" dirty="0">
                <a:solidFill>
                  <a:schemeClr val="bg1"/>
                </a:solidFill>
                <a:latin typeface="Sora" pitchFamily="2" charset="0"/>
                <a:ea typeface="Roboto" panose="02000000000000000000" pitchFamily="2" charset="0"/>
              </a:rPr>
              <a:t>Revolutionary and nonlinear</a:t>
            </a:r>
            <a:endParaRPr lang="he-IL" sz="2400" b="1" dirty="0">
              <a:solidFill>
                <a:schemeClr val="bg1"/>
              </a:solidFill>
              <a:latin typeface="Sora" pitchFamily="2" charset="0"/>
              <a:ea typeface="Roboto" panose="02000000000000000000" pitchFamily="2" charset="0"/>
            </a:endParaRPr>
          </a:p>
        </p:txBody>
      </p:sp>
      <p:sp>
        <p:nvSpPr>
          <p:cNvPr id="108" name="TextBox 107">
            <a:extLst>
              <a:ext uri="{FF2B5EF4-FFF2-40B4-BE49-F238E27FC236}">
                <a16:creationId xmlns:a16="http://schemas.microsoft.com/office/drawing/2014/main" id="{47A768B7-5D0A-422F-97F3-F8781FF9F89A}"/>
              </a:ext>
            </a:extLst>
          </p:cNvPr>
          <p:cNvSpPr txBox="1"/>
          <p:nvPr/>
        </p:nvSpPr>
        <p:spPr>
          <a:xfrm>
            <a:off x="5279745" y="4227340"/>
            <a:ext cx="3642859" cy="461665"/>
          </a:xfrm>
          <a:prstGeom prst="rect">
            <a:avLst/>
          </a:prstGeom>
          <a:noFill/>
        </p:spPr>
        <p:txBody>
          <a:bodyPr wrap="square" rtlCol="1" anchor="ctr">
            <a:spAutoFit/>
          </a:bodyPr>
          <a:lstStyle>
            <a:defPPr>
              <a:defRPr lang="he-IL"/>
            </a:defPPr>
            <a:lvl1pPr rtl="1">
              <a:defRPr>
                <a:solidFill>
                  <a:schemeClr val="bg1">
                    <a:lumMod val="65000"/>
                  </a:schemeClr>
                </a:solidFill>
                <a:latin typeface="Secular One" panose="00000500000000000000" pitchFamily="2" charset="-79"/>
                <a:cs typeface="Secular One" panose="00000500000000000000" pitchFamily="2" charset="-79"/>
              </a:defRPr>
            </a:lvl1pPr>
          </a:lstStyle>
          <a:p>
            <a:pPr rtl="0"/>
            <a:r>
              <a:rPr lang="en-US" sz="2400" b="1">
                <a:solidFill>
                  <a:schemeClr val="bg1"/>
                </a:solidFill>
                <a:latin typeface="Sora" pitchFamily="2" charset="0"/>
                <a:ea typeface="Roboto" panose="02000000000000000000" pitchFamily="2" charset="0"/>
              </a:rPr>
              <a:t>Requires creativity</a:t>
            </a:r>
          </a:p>
        </p:txBody>
      </p:sp>
    </p:spTree>
    <p:extLst>
      <p:ext uri="{BB962C8B-B14F-4D97-AF65-F5344CB8AC3E}">
        <p14:creationId xmlns:p14="http://schemas.microsoft.com/office/powerpoint/2010/main" val="166260787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9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2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2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250"/>
                            </p:stCondLst>
                            <p:childTnLst>
                              <p:par>
                                <p:cTn id="1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250"/>
                                        <p:tgtEl>
                                          <p:spTgt spid="1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500"/>
                            </p:stCondLst>
                            <p:childTnLst>
                              <p:par>
                                <p:cTn id="16" presetID="49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250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250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250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25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750"/>
                            </p:stCondLst>
                            <p:childTnLst>
                              <p:par>
                                <p:cTn id="2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250"/>
                                        <p:tgtEl>
                                          <p:spTgt spid="1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1000"/>
                            </p:stCondLst>
                            <p:childTnLst>
                              <p:par>
                                <p:cTn id="27" presetID="49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250" fill="hold"/>
                                        <p:tgtEl>
                                          <p:spTgt spid="10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250" fill="hold"/>
                                        <p:tgtEl>
                                          <p:spTgt spid="10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250" fill="hold"/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2" dur="25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1250"/>
                            </p:stCondLst>
                            <p:childTnLst>
                              <p:par>
                                <p:cTn id="3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6" dur="250"/>
                                        <p:tgtEl>
                                          <p:spTgt spid="1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1500"/>
                            </p:stCondLst>
                            <p:childTnLst>
                              <p:par>
                                <p:cTn id="38" presetID="49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0" dur="250" fill="hold"/>
                                        <p:tgtEl>
                                          <p:spTgt spid="10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250" fill="hold"/>
                                        <p:tgtEl>
                                          <p:spTgt spid="10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250" fill="hold"/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3" dur="250"/>
                                        <p:tgtEl>
                                          <p:spTgt spid="1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1750"/>
                            </p:stCondLst>
                            <p:childTnLst>
                              <p:par>
                                <p:cTn id="4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7" dur="250"/>
                                        <p:tgtEl>
                                          <p:spTgt spid="1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5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5" grpId="0"/>
      <p:bldP spid="106" grpId="0"/>
      <p:bldP spid="107" grpId="0"/>
      <p:bldP spid="108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Rectangle 76">
            <a:extLst>
              <a:ext uri="{FF2B5EF4-FFF2-40B4-BE49-F238E27FC236}">
                <a16:creationId xmlns:a16="http://schemas.microsoft.com/office/drawing/2014/main" id="{72D1761D-8AF4-413C-985A-DF06A6647258}"/>
              </a:ext>
            </a:extLst>
          </p:cNvPr>
          <p:cNvSpPr/>
          <p:nvPr/>
        </p:nvSpPr>
        <p:spPr>
          <a:xfrm>
            <a:off x="0" y="-15404"/>
            <a:ext cx="12192000" cy="993811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78" name="Rectangle: Rounded Corners 77">
            <a:extLst>
              <a:ext uri="{FF2B5EF4-FFF2-40B4-BE49-F238E27FC236}">
                <a16:creationId xmlns:a16="http://schemas.microsoft.com/office/drawing/2014/main" id="{4C916D65-FD43-4CD3-8704-E2D4A752BECC}"/>
              </a:ext>
            </a:extLst>
          </p:cNvPr>
          <p:cNvSpPr/>
          <p:nvPr/>
        </p:nvSpPr>
        <p:spPr>
          <a:xfrm>
            <a:off x="1280645" y="35675"/>
            <a:ext cx="2571688" cy="861448"/>
          </a:xfrm>
          <a:prstGeom prst="roundRect">
            <a:avLst/>
          </a:prstGeom>
          <a:solidFill>
            <a:srgbClr val="52CBB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79" name="TextBox 78">
            <a:extLst>
              <a:ext uri="{FF2B5EF4-FFF2-40B4-BE49-F238E27FC236}">
                <a16:creationId xmlns:a16="http://schemas.microsoft.com/office/drawing/2014/main" id="{1EE4D7CF-CFC6-4C82-A24A-242DDF3CCC5E}"/>
              </a:ext>
            </a:extLst>
          </p:cNvPr>
          <p:cNvSpPr txBox="1"/>
          <p:nvPr/>
        </p:nvSpPr>
        <p:spPr>
          <a:xfrm>
            <a:off x="1285835" y="158335"/>
            <a:ext cx="2566498" cy="646331"/>
          </a:xfrm>
          <a:prstGeom prst="rect">
            <a:avLst/>
          </a:prstGeom>
          <a:noFill/>
        </p:spPr>
        <p:txBody>
          <a:bodyPr wrap="square" rtlCol="1" anchor="ctr">
            <a:spAutoFit/>
          </a:bodyPr>
          <a:lstStyle>
            <a:defPPr>
              <a:defRPr lang="he-IL"/>
            </a:defPPr>
            <a:lvl1pPr algn="r" rtl="1">
              <a:defRPr>
                <a:solidFill>
                  <a:schemeClr val="bg1">
                    <a:lumMod val="65000"/>
                  </a:schemeClr>
                </a:solidFill>
                <a:latin typeface="Secular One" panose="00000500000000000000" pitchFamily="2" charset="-79"/>
                <a:cs typeface="Secular One" panose="00000500000000000000" pitchFamily="2" charset="-79"/>
              </a:defRPr>
            </a:lvl1pPr>
          </a:lstStyle>
          <a:p>
            <a:pPr algn="l"/>
            <a:r>
              <a:rPr lang="en-US" sz="3600">
                <a:solidFill>
                  <a:schemeClr val="bg1"/>
                </a:solidFill>
              </a:rPr>
              <a:t>Disruptive</a:t>
            </a:r>
            <a:r>
              <a:rPr lang="he-IL" sz="3600">
                <a:solidFill>
                  <a:schemeClr val="bg1"/>
                </a:solidFill>
              </a:rPr>
              <a:t> </a:t>
            </a:r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5E9C8E8D-5039-42AE-AB8D-5B298221241D}"/>
              </a:ext>
            </a:extLst>
          </p:cNvPr>
          <p:cNvSpPr txBox="1"/>
          <p:nvPr/>
        </p:nvSpPr>
        <p:spPr>
          <a:xfrm>
            <a:off x="4274568" y="296835"/>
            <a:ext cx="1994172" cy="369332"/>
          </a:xfrm>
          <a:prstGeom prst="rect">
            <a:avLst/>
          </a:prstGeom>
          <a:noFill/>
        </p:spPr>
        <p:txBody>
          <a:bodyPr wrap="square" rtlCol="1" anchor="ctr">
            <a:spAutoFit/>
          </a:bodyPr>
          <a:lstStyle>
            <a:defPPr>
              <a:defRPr lang="he-IL"/>
            </a:defPPr>
            <a:lvl1pPr algn="r" rtl="1">
              <a:defRPr>
                <a:solidFill>
                  <a:schemeClr val="bg1">
                    <a:lumMod val="65000"/>
                  </a:schemeClr>
                </a:solidFill>
                <a:latin typeface="Secular One" panose="00000500000000000000" pitchFamily="2" charset="-79"/>
                <a:cs typeface="Secular One" panose="00000500000000000000" pitchFamily="2" charset="-79"/>
              </a:defRPr>
            </a:lvl1pPr>
          </a:lstStyle>
          <a:p>
            <a:pPr algn="l"/>
            <a:r>
              <a:rPr lang="en-US"/>
              <a:t>Strategic Canvas</a:t>
            </a:r>
            <a:endParaRPr lang="he-IL"/>
          </a:p>
        </p:txBody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id="{73FE374C-FCC9-4CF5-9207-1257405B00D7}"/>
              </a:ext>
            </a:extLst>
          </p:cNvPr>
          <p:cNvSpPr txBox="1"/>
          <p:nvPr/>
        </p:nvSpPr>
        <p:spPr>
          <a:xfrm>
            <a:off x="6833762" y="296835"/>
            <a:ext cx="1178141" cy="369332"/>
          </a:xfrm>
          <a:prstGeom prst="rect">
            <a:avLst/>
          </a:prstGeom>
          <a:noFill/>
        </p:spPr>
        <p:txBody>
          <a:bodyPr wrap="square" rtlCol="1" anchor="ctr">
            <a:spAutoFit/>
          </a:bodyPr>
          <a:lstStyle>
            <a:defPPr>
              <a:defRPr lang="he-IL"/>
            </a:defPPr>
            <a:lvl1pPr algn="r" rtl="1">
              <a:defRPr>
                <a:solidFill>
                  <a:schemeClr val="bg1">
                    <a:lumMod val="65000"/>
                  </a:schemeClr>
                </a:solidFill>
                <a:latin typeface="Secular One" panose="00000500000000000000" pitchFamily="2" charset="-79"/>
                <a:cs typeface="Secular One" panose="00000500000000000000" pitchFamily="2" charset="-79"/>
              </a:defRPr>
            </a:lvl1pPr>
          </a:lstStyle>
          <a:p>
            <a:pPr algn="l"/>
            <a:r>
              <a:rPr lang="en-US"/>
              <a:t>Six Paths</a:t>
            </a:r>
            <a:endParaRPr lang="he-IL"/>
          </a:p>
        </p:txBody>
      </p:sp>
      <p:sp>
        <p:nvSpPr>
          <p:cNvPr id="82" name="TextBox 81">
            <a:extLst>
              <a:ext uri="{FF2B5EF4-FFF2-40B4-BE49-F238E27FC236}">
                <a16:creationId xmlns:a16="http://schemas.microsoft.com/office/drawing/2014/main" id="{48859344-8B97-48E8-A91A-B143BF58BAB6}"/>
              </a:ext>
            </a:extLst>
          </p:cNvPr>
          <p:cNvSpPr txBox="1"/>
          <p:nvPr/>
        </p:nvSpPr>
        <p:spPr>
          <a:xfrm>
            <a:off x="8576925" y="296835"/>
            <a:ext cx="1948031" cy="369332"/>
          </a:xfrm>
          <a:prstGeom prst="rect">
            <a:avLst/>
          </a:prstGeom>
          <a:noFill/>
        </p:spPr>
        <p:txBody>
          <a:bodyPr wrap="square" rtlCol="1" anchor="ctr">
            <a:spAutoFit/>
          </a:bodyPr>
          <a:lstStyle>
            <a:defPPr>
              <a:defRPr lang="he-IL"/>
            </a:defPPr>
            <a:lvl1pPr algn="r" rtl="1">
              <a:defRPr>
                <a:solidFill>
                  <a:schemeClr val="bg1">
                    <a:lumMod val="65000"/>
                  </a:schemeClr>
                </a:solidFill>
                <a:latin typeface="Secular One" panose="00000500000000000000" pitchFamily="2" charset="-79"/>
                <a:cs typeface="Secular One" panose="00000500000000000000" pitchFamily="2" charset="-79"/>
              </a:defRPr>
            </a:lvl1pPr>
          </a:lstStyle>
          <a:p>
            <a:pPr algn="l" rtl="0"/>
            <a:r>
              <a:rPr lang="en-US"/>
              <a:t>Business Canvas</a:t>
            </a:r>
            <a:endParaRPr lang="he-IL"/>
          </a:p>
        </p:txBody>
      </p:sp>
      <p:sp>
        <p:nvSpPr>
          <p:cNvPr id="90" name="TextBox 89">
            <a:extLst>
              <a:ext uri="{FF2B5EF4-FFF2-40B4-BE49-F238E27FC236}">
                <a16:creationId xmlns:a16="http://schemas.microsoft.com/office/drawing/2014/main" id="{AE01207E-FE9D-4969-827E-ACADD79B137A}"/>
              </a:ext>
            </a:extLst>
          </p:cNvPr>
          <p:cNvSpPr txBox="1"/>
          <p:nvPr/>
        </p:nvSpPr>
        <p:spPr>
          <a:xfrm>
            <a:off x="11089976" y="296835"/>
            <a:ext cx="949624" cy="369332"/>
          </a:xfrm>
          <a:prstGeom prst="rect">
            <a:avLst/>
          </a:prstGeom>
          <a:noFill/>
        </p:spPr>
        <p:txBody>
          <a:bodyPr wrap="square" rtlCol="1" anchor="ctr">
            <a:spAutoFit/>
          </a:bodyPr>
          <a:lstStyle>
            <a:defPPr>
              <a:defRPr lang="he-IL"/>
            </a:defPPr>
            <a:lvl1pPr algn="r" rtl="1">
              <a:defRPr>
                <a:solidFill>
                  <a:schemeClr val="bg1">
                    <a:lumMod val="65000"/>
                  </a:schemeClr>
                </a:solidFill>
                <a:latin typeface="Secular One" panose="00000500000000000000" pitchFamily="2" charset="-79"/>
                <a:cs typeface="Secular One" panose="00000500000000000000" pitchFamily="2" charset="-79"/>
              </a:defRPr>
            </a:lvl1pPr>
          </a:lstStyle>
          <a:p>
            <a:pPr algn="l"/>
            <a:r>
              <a:rPr lang="en-US"/>
              <a:t>PESTEL</a:t>
            </a:r>
            <a:endParaRPr lang="he-IL"/>
          </a:p>
        </p:txBody>
      </p:sp>
      <p:sp>
        <p:nvSpPr>
          <p:cNvPr id="96" name="TextBox 95">
            <a:extLst>
              <a:ext uri="{FF2B5EF4-FFF2-40B4-BE49-F238E27FC236}">
                <a16:creationId xmlns:a16="http://schemas.microsoft.com/office/drawing/2014/main" id="{BCC50558-2443-42B5-A7CF-BF1953B04BC3}"/>
              </a:ext>
            </a:extLst>
          </p:cNvPr>
          <p:cNvSpPr txBox="1"/>
          <p:nvPr/>
        </p:nvSpPr>
        <p:spPr>
          <a:xfrm>
            <a:off x="215128" y="308276"/>
            <a:ext cx="648472" cy="369332"/>
          </a:xfrm>
          <a:prstGeom prst="rect">
            <a:avLst/>
          </a:prstGeom>
          <a:noFill/>
        </p:spPr>
        <p:txBody>
          <a:bodyPr wrap="square" rtlCol="1" anchor="ctr">
            <a:spAutoFit/>
          </a:bodyPr>
          <a:lstStyle>
            <a:defPPr>
              <a:defRPr lang="he-IL"/>
            </a:defPPr>
            <a:lvl1pPr algn="r" rtl="1">
              <a:defRPr>
                <a:solidFill>
                  <a:schemeClr val="bg1">
                    <a:lumMod val="65000"/>
                  </a:schemeClr>
                </a:solidFill>
                <a:latin typeface="Secular One" panose="00000500000000000000" pitchFamily="2" charset="-79"/>
                <a:cs typeface="Secular One" panose="00000500000000000000" pitchFamily="2" charset="-79"/>
              </a:defRPr>
            </a:lvl1pPr>
          </a:lstStyle>
          <a:p>
            <a:pPr algn="l"/>
            <a:r>
              <a:rPr lang="en-US"/>
              <a:t>Idea</a:t>
            </a:r>
            <a:endParaRPr lang="he-IL"/>
          </a:p>
        </p:txBody>
      </p:sp>
      <p:sp>
        <p:nvSpPr>
          <p:cNvPr id="10" name="Arrow: Down 9">
            <a:extLst>
              <a:ext uri="{FF2B5EF4-FFF2-40B4-BE49-F238E27FC236}">
                <a16:creationId xmlns:a16="http://schemas.microsoft.com/office/drawing/2014/main" id="{BBFC19A7-FD6A-4C37-83C2-325F9D97A61C}"/>
              </a:ext>
            </a:extLst>
          </p:cNvPr>
          <p:cNvSpPr/>
          <p:nvPr/>
        </p:nvSpPr>
        <p:spPr>
          <a:xfrm rot="10800000">
            <a:off x="7333231" y="1150094"/>
            <a:ext cx="618067" cy="4419888"/>
          </a:xfrm>
          <a:prstGeom prst="down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11" name="Arrow: Down 10">
            <a:extLst>
              <a:ext uri="{FF2B5EF4-FFF2-40B4-BE49-F238E27FC236}">
                <a16:creationId xmlns:a16="http://schemas.microsoft.com/office/drawing/2014/main" id="{A33CB221-A838-4D1E-BC06-139AE2002C1B}"/>
              </a:ext>
            </a:extLst>
          </p:cNvPr>
          <p:cNvSpPr/>
          <p:nvPr/>
        </p:nvSpPr>
        <p:spPr>
          <a:xfrm rot="16200000">
            <a:off x="9394864" y="3211728"/>
            <a:ext cx="618067" cy="4411135"/>
          </a:xfrm>
          <a:prstGeom prst="down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12" name="Arrow: Down 11">
            <a:extLst>
              <a:ext uri="{FF2B5EF4-FFF2-40B4-BE49-F238E27FC236}">
                <a16:creationId xmlns:a16="http://schemas.microsoft.com/office/drawing/2014/main" id="{76737E4A-688E-4584-B63B-2851C5426370}"/>
              </a:ext>
            </a:extLst>
          </p:cNvPr>
          <p:cNvSpPr/>
          <p:nvPr/>
        </p:nvSpPr>
        <p:spPr>
          <a:xfrm rot="10800000">
            <a:off x="5953164" y="2222497"/>
            <a:ext cx="618067" cy="4419888"/>
          </a:xfrm>
          <a:prstGeom prst="down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13" name="Arrow: Down 12">
            <a:extLst>
              <a:ext uri="{FF2B5EF4-FFF2-40B4-BE49-F238E27FC236}">
                <a16:creationId xmlns:a16="http://schemas.microsoft.com/office/drawing/2014/main" id="{3AAC0976-04F1-478F-8EDB-73084BD28F61}"/>
              </a:ext>
            </a:extLst>
          </p:cNvPr>
          <p:cNvSpPr/>
          <p:nvPr/>
        </p:nvSpPr>
        <p:spPr>
          <a:xfrm rot="16200000">
            <a:off x="8014797" y="4284131"/>
            <a:ext cx="618067" cy="4411135"/>
          </a:xfrm>
          <a:prstGeom prst="down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759D8A59-797B-468C-97AA-F8207237A8D1}"/>
              </a:ext>
            </a:extLst>
          </p:cNvPr>
          <p:cNvCxnSpPr>
            <a:cxnSpLocks/>
          </p:cNvCxnSpPr>
          <p:nvPr/>
        </p:nvCxnSpPr>
        <p:spPr>
          <a:xfrm flipV="1">
            <a:off x="7755466" y="2515202"/>
            <a:ext cx="2294467" cy="2192867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81E19567-CCF0-430B-A688-1D8FC8D857A6}"/>
              </a:ext>
            </a:extLst>
          </p:cNvPr>
          <p:cNvCxnSpPr>
            <a:cxnSpLocks/>
          </p:cNvCxnSpPr>
          <p:nvPr/>
        </p:nvCxnSpPr>
        <p:spPr>
          <a:xfrm flipV="1">
            <a:off x="8394063" y="3514664"/>
            <a:ext cx="1920597" cy="1835553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5EE695A0-5CD8-4286-B357-CFE110549FC2}"/>
              </a:ext>
            </a:extLst>
          </p:cNvPr>
          <p:cNvCxnSpPr>
            <a:cxnSpLocks/>
          </p:cNvCxnSpPr>
          <p:nvPr/>
        </p:nvCxnSpPr>
        <p:spPr>
          <a:xfrm flipV="1">
            <a:off x="6397115" y="4840153"/>
            <a:ext cx="4360310" cy="1208428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8E6D5C10-AEE3-4F4C-809F-2AE6AC590220}"/>
              </a:ext>
            </a:extLst>
          </p:cNvPr>
          <p:cNvSpPr txBox="1"/>
          <p:nvPr/>
        </p:nvSpPr>
        <p:spPr>
          <a:xfrm rot="16200000">
            <a:off x="6493024" y="2494996"/>
            <a:ext cx="2298484" cy="307777"/>
          </a:xfrm>
          <a:prstGeom prst="rect">
            <a:avLst/>
          </a:prstGeom>
          <a:noFill/>
        </p:spPr>
        <p:txBody>
          <a:bodyPr wrap="square" rtlCol="1" anchor="ctr">
            <a:spAutoFit/>
          </a:bodyPr>
          <a:lstStyle>
            <a:defPPr>
              <a:defRPr lang="he-IL"/>
            </a:defPPr>
            <a:lvl1pPr rtl="1">
              <a:defRPr>
                <a:solidFill>
                  <a:schemeClr val="bg1">
                    <a:lumMod val="65000"/>
                  </a:schemeClr>
                </a:solidFill>
                <a:latin typeface="Secular One" panose="00000500000000000000" pitchFamily="2" charset="-79"/>
                <a:cs typeface="Secular One" panose="00000500000000000000" pitchFamily="2" charset="-79"/>
              </a:defRPr>
            </a:lvl1pPr>
          </a:lstStyle>
          <a:p>
            <a:r>
              <a:rPr lang="en-US" sz="1400">
                <a:solidFill>
                  <a:schemeClr val="bg1"/>
                </a:solidFill>
              </a:rPr>
              <a:t>Measure Of Performance</a:t>
            </a:r>
            <a:endParaRPr lang="he-IL" sz="1400">
              <a:solidFill>
                <a:schemeClr val="bg1"/>
              </a:solidFill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D0A8925A-E860-4E43-8683-B011F414D4D0}"/>
              </a:ext>
            </a:extLst>
          </p:cNvPr>
          <p:cNvSpPr txBox="1"/>
          <p:nvPr/>
        </p:nvSpPr>
        <p:spPr>
          <a:xfrm rot="16200000">
            <a:off x="4709801" y="4009496"/>
            <a:ext cx="3125889" cy="307777"/>
          </a:xfrm>
          <a:prstGeom prst="rect">
            <a:avLst/>
          </a:prstGeom>
          <a:noFill/>
        </p:spPr>
        <p:txBody>
          <a:bodyPr wrap="square" rtlCol="1" anchor="ctr">
            <a:spAutoFit/>
          </a:bodyPr>
          <a:lstStyle>
            <a:defPPr>
              <a:defRPr lang="he-IL"/>
            </a:defPPr>
            <a:lvl1pPr rtl="1">
              <a:defRPr>
                <a:solidFill>
                  <a:schemeClr val="bg1">
                    <a:lumMod val="65000"/>
                  </a:schemeClr>
                </a:solidFill>
                <a:latin typeface="Secular One" panose="00000500000000000000" pitchFamily="2" charset="-79"/>
                <a:cs typeface="Secular One" panose="00000500000000000000" pitchFamily="2" charset="-79"/>
              </a:defRPr>
            </a:lvl1pPr>
          </a:lstStyle>
          <a:p>
            <a:r>
              <a:rPr lang="en-US" sz="1400">
                <a:solidFill>
                  <a:schemeClr val="bg1"/>
                </a:solidFill>
              </a:rPr>
              <a:t>Different Measure Of Performance</a:t>
            </a:r>
            <a:endParaRPr lang="he-IL" sz="1400">
              <a:solidFill>
                <a:schemeClr val="bg1"/>
              </a:solidFill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08B1677A-C984-4401-A1A9-380E656A9202}"/>
              </a:ext>
            </a:extLst>
          </p:cNvPr>
          <p:cNvSpPr txBox="1"/>
          <p:nvPr/>
        </p:nvSpPr>
        <p:spPr>
          <a:xfrm>
            <a:off x="9089683" y="2167867"/>
            <a:ext cx="2637940" cy="338554"/>
          </a:xfrm>
          <a:prstGeom prst="rect">
            <a:avLst/>
          </a:prstGeom>
          <a:noFill/>
        </p:spPr>
        <p:txBody>
          <a:bodyPr wrap="square" rtlCol="1" anchor="ctr">
            <a:spAutoFit/>
          </a:bodyPr>
          <a:lstStyle>
            <a:defPPr>
              <a:defRPr lang="he-IL"/>
            </a:defPPr>
            <a:lvl1pPr rtl="1">
              <a:defRPr>
                <a:solidFill>
                  <a:schemeClr val="bg1">
                    <a:lumMod val="65000"/>
                  </a:schemeClr>
                </a:solidFill>
                <a:latin typeface="Secular One" panose="00000500000000000000" pitchFamily="2" charset="-79"/>
                <a:cs typeface="Secular One" panose="00000500000000000000" pitchFamily="2" charset="-79"/>
              </a:defRPr>
            </a:lvl1pPr>
          </a:lstStyle>
          <a:p>
            <a:r>
              <a:rPr lang="en-US" sz="1600" b="1">
                <a:solidFill>
                  <a:schemeClr val="bg1"/>
                </a:solidFill>
                <a:latin typeface="Sora" pitchFamily="2" charset="0"/>
                <a:ea typeface="Roboto" panose="02000000000000000000" pitchFamily="2" charset="0"/>
                <a:cs typeface="Sora" pitchFamily="2" charset="0"/>
              </a:rPr>
              <a:t>Sustaining Technology</a:t>
            </a:r>
            <a:endParaRPr lang="he-IL" sz="1600" b="1">
              <a:solidFill>
                <a:schemeClr val="bg1"/>
              </a:solidFill>
              <a:latin typeface="Sora" pitchFamily="2" charset="0"/>
              <a:ea typeface="Roboto" panose="02000000000000000000" pitchFamily="2" charset="0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7A62070F-B0EB-4AD4-BC34-CA051B18D5B6}"/>
              </a:ext>
            </a:extLst>
          </p:cNvPr>
          <p:cNvSpPr txBox="1"/>
          <p:nvPr/>
        </p:nvSpPr>
        <p:spPr>
          <a:xfrm>
            <a:off x="9561977" y="6335809"/>
            <a:ext cx="730331" cy="307777"/>
          </a:xfrm>
          <a:prstGeom prst="rect">
            <a:avLst/>
          </a:prstGeom>
          <a:noFill/>
        </p:spPr>
        <p:txBody>
          <a:bodyPr wrap="square" rtlCol="1" anchor="ctr">
            <a:spAutoFit/>
          </a:bodyPr>
          <a:lstStyle>
            <a:defPPr>
              <a:defRPr lang="he-IL"/>
            </a:defPPr>
            <a:lvl1pPr rtl="1">
              <a:defRPr>
                <a:solidFill>
                  <a:schemeClr val="bg1">
                    <a:lumMod val="65000"/>
                  </a:schemeClr>
                </a:solidFill>
                <a:latin typeface="Secular One" panose="00000500000000000000" pitchFamily="2" charset="-79"/>
                <a:cs typeface="Secular One" panose="00000500000000000000" pitchFamily="2" charset="-79"/>
              </a:defRPr>
            </a:lvl1pPr>
          </a:lstStyle>
          <a:p>
            <a:r>
              <a:rPr lang="en-US" sz="1400">
                <a:solidFill>
                  <a:schemeClr val="bg1"/>
                </a:solidFill>
              </a:rPr>
              <a:t>Time</a:t>
            </a:r>
            <a:endParaRPr lang="he-IL" sz="1400">
              <a:solidFill>
                <a:schemeClr val="bg1"/>
              </a:solidFill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17969680-932E-40B5-BCF3-CB9BCE63CDA6}"/>
              </a:ext>
            </a:extLst>
          </p:cNvPr>
          <p:cNvSpPr txBox="1"/>
          <p:nvPr/>
        </p:nvSpPr>
        <p:spPr>
          <a:xfrm>
            <a:off x="9536578" y="3142863"/>
            <a:ext cx="2503022" cy="338554"/>
          </a:xfrm>
          <a:prstGeom prst="rect">
            <a:avLst/>
          </a:prstGeom>
          <a:noFill/>
        </p:spPr>
        <p:txBody>
          <a:bodyPr wrap="square" rtlCol="1" anchor="ctr">
            <a:spAutoFit/>
          </a:bodyPr>
          <a:lstStyle>
            <a:defPPr>
              <a:defRPr lang="he-IL"/>
            </a:defPPr>
            <a:lvl1pPr rtl="1">
              <a:defRPr>
                <a:solidFill>
                  <a:schemeClr val="bg1">
                    <a:lumMod val="65000"/>
                  </a:schemeClr>
                </a:solidFill>
                <a:latin typeface="Secular One" panose="00000500000000000000" pitchFamily="2" charset="-79"/>
                <a:cs typeface="Secular One" panose="00000500000000000000" pitchFamily="2" charset="-79"/>
              </a:defRPr>
            </a:lvl1pPr>
          </a:lstStyle>
          <a:p>
            <a:r>
              <a:rPr lang="en-US" sz="1600" b="1">
                <a:solidFill>
                  <a:schemeClr val="bg1"/>
                </a:solidFill>
                <a:latin typeface="Sora" pitchFamily="2" charset="0"/>
                <a:ea typeface="Roboto" panose="02000000000000000000" pitchFamily="2" charset="0"/>
                <a:cs typeface="Sora" pitchFamily="2" charset="0"/>
              </a:rPr>
              <a:t>Low-end Distribution</a:t>
            </a:r>
            <a:endParaRPr lang="he-IL" sz="1600" b="1">
              <a:solidFill>
                <a:schemeClr val="bg1"/>
              </a:solidFill>
              <a:latin typeface="Sora" pitchFamily="2" charset="0"/>
              <a:ea typeface="Roboto" panose="02000000000000000000" pitchFamily="2" charset="0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E1B4395C-90D3-4A3D-A23C-3161C8D93871}"/>
              </a:ext>
            </a:extLst>
          </p:cNvPr>
          <p:cNvSpPr txBox="1"/>
          <p:nvPr/>
        </p:nvSpPr>
        <p:spPr>
          <a:xfrm>
            <a:off x="10182489" y="4501599"/>
            <a:ext cx="1545134" cy="338554"/>
          </a:xfrm>
          <a:prstGeom prst="rect">
            <a:avLst/>
          </a:prstGeom>
          <a:noFill/>
        </p:spPr>
        <p:txBody>
          <a:bodyPr wrap="square" rtlCol="1" anchor="ctr">
            <a:spAutoFit/>
          </a:bodyPr>
          <a:lstStyle>
            <a:defPPr>
              <a:defRPr lang="he-IL"/>
            </a:defPPr>
            <a:lvl1pPr rtl="1">
              <a:defRPr>
                <a:solidFill>
                  <a:schemeClr val="bg1">
                    <a:lumMod val="65000"/>
                  </a:schemeClr>
                </a:solidFill>
                <a:latin typeface="Secular One" panose="00000500000000000000" pitchFamily="2" charset="-79"/>
                <a:cs typeface="Secular One" panose="00000500000000000000" pitchFamily="2" charset="-79"/>
              </a:defRPr>
            </a:lvl1pPr>
          </a:lstStyle>
          <a:p>
            <a:r>
              <a:rPr lang="en-US" sz="1600" b="1">
                <a:solidFill>
                  <a:schemeClr val="bg1"/>
                </a:solidFill>
                <a:latin typeface="Sora" pitchFamily="2" charset="0"/>
                <a:ea typeface="Roboto" panose="02000000000000000000" pitchFamily="2" charset="0"/>
                <a:cs typeface="Sora" pitchFamily="2" charset="0"/>
              </a:rPr>
              <a:t>New Market</a:t>
            </a:r>
            <a:endParaRPr lang="he-IL" sz="1600" b="1">
              <a:solidFill>
                <a:schemeClr val="bg1"/>
              </a:solidFill>
              <a:latin typeface="Sora" pitchFamily="2" charset="0"/>
              <a:ea typeface="Roboto" panose="02000000000000000000" pitchFamily="2" charset="0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53FE716A-C9CD-4071-9735-4F8342BAD924}"/>
              </a:ext>
            </a:extLst>
          </p:cNvPr>
          <p:cNvSpPr txBox="1"/>
          <p:nvPr/>
        </p:nvSpPr>
        <p:spPr>
          <a:xfrm>
            <a:off x="10961452" y="5258257"/>
            <a:ext cx="730331" cy="307777"/>
          </a:xfrm>
          <a:prstGeom prst="rect">
            <a:avLst/>
          </a:prstGeom>
          <a:noFill/>
        </p:spPr>
        <p:txBody>
          <a:bodyPr wrap="square" rtlCol="1" anchor="ctr">
            <a:spAutoFit/>
          </a:bodyPr>
          <a:lstStyle>
            <a:defPPr>
              <a:defRPr lang="he-IL"/>
            </a:defPPr>
            <a:lvl1pPr rtl="1">
              <a:defRPr>
                <a:solidFill>
                  <a:schemeClr val="bg1">
                    <a:lumMod val="65000"/>
                  </a:schemeClr>
                </a:solidFill>
                <a:latin typeface="Secular One" panose="00000500000000000000" pitchFamily="2" charset="-79"/>
                <a:cs typeface="Secular One" panose="00000500000000000000" pitchFamily="2" charset="-79"/>
              </a:defRPr>
            </a:lvl1pPr>
          </a:lstStyle>
          <a:p>
            <a:r>
              <a:rPr lang="en-US" sz="1400">
                <a:solidFill>
                  <a:schemeClr val="bg1"/>
                </a:solidFill>
              </a:rPr>
              <a:t>Time</a:t>
            </a:r>
            <a:endParaRPr lang="he-IL" sz="1400">
              <a:solidFill>
                <a:schemeClr val="bg1"/>
              </a:solidFill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AC3D5CE0-0A00-45FC-A55C-645866741D8F}"/>
              </a:ext>
            </a:extLst>
          </p:cNvPr>
          <p:cNvSpPr txBox="1"/>
          <p:nvPr/>
        </p:nvSpPr>
        <p:spPr>
          <a:xfrm>
            <a:off x="609232" y="1955172"/>
            <a:ext cx="4660123" cy="954107"/>
          </a:xfrm>
          <a:prstGeom prst="rect">
            <a:avLst/>
          </a:prstGeom>
          <a:noFill/>
        </p:spPr>
        <p:txBody>
          <a:bodyPr wrap="square" rtlCol="1" anchor="ctr">
            <a:spAutoFit/>
          </a:bodyPr>
          <a:lstStyle>
            <a:defPPr>
              <a:defRPr lang="he-IL"/>
            </a:defPPr>
            <a:lvl1pPr rtl="1">
              <a:defRPr>
                <a:solidFill>
                  <a:schemeClr val="bg1">
                    <a:lumMod val="65000"/>
                  </a:schemeClr>
                </a:solidFill>
                <a:latin typeface="Secular One" panose="00000500000000000000" pitchFamily="2" charset="-79"/>
                <a:cs typeface="Secular One" panose="00000500000000000000" pitchFamily="2" charset="-79"/>
              </a:defRPr>
            </a:lvl1pPr>
          </a:lstStyle>
          <a:p>
            <a:pPr algn="ctr" rtl="0"/>
            <a:r>
              <a:rPr lang="en-US" sz="2800" b="1" dirty="0">
                <a:solidFill>
                  <a:schemeClr val="bg1"/>
                </a:solidFill>
                <a:latin typeface="Sora" pitchFamily="2" charset="0"/>
                <a:ea typeface="Roboto" panose="02000000000000000000" pitchFamily="2" charset="0"/>
              </a:rPr>
              <a:t>Improves performance of established products</a:t>
            </a:r>
            <a:endParaRPr lang="he-IL" sz="2800" b="1" dirty="0">
              <a:solidFill>
                <a:schemeClr val="bg1"/>
              </a:solidFill>
              <a:latin typeface="Sora" pitchFamily="2" charset="0"/>
              <a:ea typeface="Roboto" panose="02000000000000000000" pitchFamily="2" charset="0"/>
            </a:endParaRPr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FE5C2A09-F0CE-4AAE-9B11-E970117580FA}"/>
              </a:ext>
            </a:extLst>
          </p:cNvPr>
          <p:cNvGrpSpPr/>
          <p:nvPr/>
        </p:nvGrpSpPr>
        <p:grpSpPr>
          <a:xfrm>
            <a:off x="1454819" y="4708069"/>
            <a:ext cx="2870604" cy="1205467"/>
            <a:chOff x="9664465" y="1171427"/>
            <a:chExt cx="2870604" cy="1205467"/>
          </a:xfrm>
        </p:grpSpPr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E8C648E9-8B06-4987-8D14-01FA36876509}"/>
                </a:ext>
              </a:extLst>
            </p:cNvPr>
            <p:cNvSpPr txBox="1"/>
            <p:nvPr/>
          </p:nvSpPr>
          <p:spPr>
            <a:xfrm>
              <a:off x="9836328" y="1274966"/>
              <a:ext cx="2526878" cy="1077218"/>
            </a:xfrm>
            <a:prstGeom prst="rect">
              <a:avLst/>
            </a:prstGeom>
            <a:noFill/>
          </p:spPr>
          <p:txBody>
            <a:bodyPr wrap="square" rtlCol="1" anchor="ctr">
              <a:spAutoFit/>
            </a:bodyPr>
            <a:lstStyle>
              <a:defPPr>
                <a:defRPr lang="he-IL"/>
              </a:defPPr>
              <a:lvl1pPr rtl="1">
                <a:defRPr>
                  <a:solidFill>
                    <a:schemeClr val="bg1">
                      <a:lumMod val="65000"/>
                    </a:schemeClr>
                  </a:solidFill>
                  <a:latin typeface="Secular One" panose="00000500000000000000" pitchFamily="2" charset="-79"/>
                  <a:cs typeface="Secular One" panose="00000500000000000000" pitchFamily="2" charset="-79"/>
                </a:defRPr>
              </a:lvl1pPr>
            </a:lstStyle>
            <a:p>
              <a:pPr algn="ctr" rtl="0"/>
              <a:r>
                <a:rPr lang="en-US" sz="3200" b="1" dirty="0">
                  <a:solidFill>
                    <a:schemeClr val="bg1"/>
                  </a:solidFill>
                  <a:latin typeface="Sora" pitchFamily="2" charset="0"/>
                  <a:ea typeface="Roboto" panose="02000000000000000000" pitchFamily="2" charset="0"/>
                  <a:cs typeface="Sora" pitchFamily="2" charset="0"/>
                </a:rPr>
                <a:t>Undershot consumers</a:t>
              </a:r>
              <a:endParaRPr lang="he-IL" sz="3200" b="1" dirty="0">
                <a:solidFill>
                  <a:schemeClr val="accent4">
                    <a:lumMod val="60000"/>
                    <a:lumOff val="40000"/>
                  </a:schemeClr>
                </a:solidFill>
                <a:latin typeface="Sora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3DDF2595-498F-4887-BFA3-2BB3EA20F7DA}"/>
                </a:ext>
              </a:extLst>
            </p:cNvPr>
            <p:cNvSpPr/>
            <p:nvPr/>
          </p:nvSpPr>
          <p:spPr>
            <a:xfrm>
              <a:off x="9664465" y="1171427"/>
              <a:ext cx="2870604" cy="1205467"/>
            </a:xfrm>
            <a:prstGeom prst="rect">
              <a:avLst/>
            </a:prstGeom>
            <a:noFill/>
            <a:ln w="762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</p:grpSp>
      <p:sp>
        <p:nvSpPr>
          <p:cNvPr id="29" name="TextBox 28">
            <a:extLst>
              <a:ext uri="{FF2B5EF4-FFF2-40B4-BE49-F238E27FC236}">
                <a16:creationId xmlns:a16="http://schemas.microsoft.com/office/drawing/2014/main" id="{34BFEE7E-273D-4393-B187-F88B81023105}"/>
              </a:ext>
            </a:extLst>
          </p:cNvPr>
          <p:cNvSpPr txBox="1"/>
          <p:nvPr/>
        </p:nvSpPr>
        <p:spPr>
          <a:xfrm>
            <a:off x="81000" y="3199262"/>
            <a:ext cx="5882120" cy="954107"/>
          </a:xfrm>
          <a:prstGeom prst="rect">
            <a:avLst/>
          </a:prstGeom>
          <a:noFill/>
        </p:spPr>
        <p:txBody>
          <a:bodyPr wrap="square" rtlCol="1" anchor="ctr">
            <a:spAutoFit/>
          </a:bodyPr>
          <a:lstStyle>
            <a:defPPr>
              <a:defRPr lang="he-IL"/>
            </a:defPPr>
            <a:lvl1pPr algn="ctr">
              <a:defRPr sz="2800" b="1">
                <a:solidFill>
                  <a:schemeClr val="bg1"/>
                </a:solidFill>
                <a:latin typeface="Sora" pitchFamily="2" charset="0"/>
                <a:ea typeface="Roboto" panose="02000000000000000000" pitchFamily="2" charset="0"/>
                <a:cs typeface="Secular One" panose="00000500000000000000" pitchFamily="2" charset="-79"/>
              </a:defRPr>
            </a:lvl1pPr>
          </a:lstStyle>
          <a:p>
            <a:r>
              <a:rPr lang="en-US" dirty="0"/>
              <a:t>Consumers that want and will pay new features/services.</a:t>
            </a:r>
            <a:endParaRPr lang="he-IL" dirty="0"/>
          </a:p>
        </p:txBody>
      </p:sp>
    </p:spTree>
    <p:extLst>
      <p:ext uri="{BB962C8B-B14F-4D97-AF65-F5344CB8AC3E}">
        <p14:creationId xmlns:p14="http://schemas.microsoft.com/office/powerpoint/2010/main" val="164531605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mph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6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7" presetID="7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9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7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500"/>
                            </p:stCondLst>
                            <p:childTnLst>
                              <p:par>
                                <p:cTn id="19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1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/>
      <p:bldP spid="24" grpId="0"/>
      <p:bldP spid="29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Rectangle 76">
            <a:extLst>
              <a:ext uri="{FF2B5EF4-FFF2-40B4-BE49-F238E27FC236}">
                <a16:creationId xmlns:a16="http://schemas.microsoft.com/office/drawing/2014/main" id="{72D1761D-8AF4-413C-985A-DF06A6647258}"/>
              </a:ext>
            </a:extLst>
          </p:cNvPr>
          <p:cNvSpPr/>
          <p:nvPr/>
        </p:nvSpPr>
        <p:spPr>
          <a:xfrm>
            <a:off x="0" y="-15404"/>
            <a:ext cx="12192000" cy="993811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78" name="Rectangle: Rounded Corners 77">
            <a:extLst>
              <a:ext uri="{FF2B5EF4-FFF2-40B4-BE49-F238E27FC236}">
                <a16:creationId xmlns:a16="http://schemas.microsoft.com/office/drawing/2014/main" id="{4C916D65-FD43-4CD3-8704-E2D4A752BECC}"/>
              </a:ext>
            </a:extLst>
          </p:cNvPr>
          <p:cNvSpPr/>
          <p:nvPr/>
        </p:nvSpPr>
        <p:spPr>
          <a:xfrm>
            <a:off x="1280645" y="35675"/>
            <a:ext cx="2571688" cy="861448"/>
          </a:xfrm>
          <a:prstGeom prst="roundRect">
            <a:avLst/>
          </a:prstGeom>
          <a:solidFill>
            <a:srgbClr val="52CBB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79" name="TextBox 78">
            <a:extLst>
              <a:ext uri="{FF2B5EF4-FFF2-40B4-BE49-F238E27FC236}">
                <a16:creationId xmlns:a16="http://schemas.microsoft.com/office/drawing/2014/main" id="{1EE4D7CF-CFC6-4C82-A24A-242DDF3CCC5E}"/>
              </a:ext>
            </a:extLst>
          </p:cNvPr>
          <p:cNvSpPr txBox="1"/>
          <p:nvPr/>
        </p:nvSpPr>
        <p:spPr>
          <a:xfrm>
            <a:off x="1285835" y="158335"/>
            <a:ext cx="2566498" cy="646331"/>
          </a:xfrm>
          <a:prstGeom prst="rect">
            <a:avLst/>
          </a:prstGeom>
          <a:noFill/>
        </p:spPr>
        <p:txBody>
          <a:bodyPr wrap="square" rtlCol="1" anchor="ctr">
            <a:spAutoFit/>
          </a:bodyPr>
          <a:lstStyle>
            <a:defPPr>
              <a:defRPr lang="he-IL"/>
            </a:defPPr>
            <a:lvl1pPr algn="r" rtl="1">
              <a:defRPr>
                <a:solidFill>
                  <a:schemeClr val="bg1">
                    <a:lumMod val="65000"/>
                  </a:schemeClr>
                </a:solidFill>
                <a:latin typeface="Secular One" panose="00000500000000000000" pitchFamily="2" charset="-79"/>
                <a:cs typeface="Secular One" panose="00000500000000000000" pitchFamily="2" charset="-79"/>
              </a:defRPr>
            </a:lvl1pPr>
          </a:lstStyle>
          <a:p>
            <a:pPr algn="l"/>
            <a:r>
              <a:rPr lang="en-US" sz="3600">
                <a:solidFill>
                  <a:schemeClr val="bg1"/>
                </a:solidFill>
              </a:rPr>
              <a:t>Disruptive</a:t>
            </a:r>
            <a:r>
              <a:rPr lang="he-IL" sz="3600">
                <a:solidFill>
                  <a:schemeClr val="bg1"/>
                </a:solidFill>
              </a:rPr>
              <a:t> </a:t>
            </a:r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5E9C8E8D-5039-42AE-AB8D-5B298221241D}"/>
              </a:ext>
            </a:extLst>
          </p:cNvPr>
          <p:cNvSpPr txBox="1"/>
          <p:nvPr/>
        </p:nvSpPr>
        <p:spPr>
          <a:xfrm>
            <a:off x="4274568" y="296835"/>
            <a:ext cx="1994172" cy="369332"/>
          </a:xfrm>
          <a:prstGeom prst="rect">
            <a:avLst/>
          </a:prstGeom>
          <a:noFill/>
        </p:spPr>
        <p:txBody>
          <a:bodyPr wrap="square" rtlCol="1" anchor="ctr">
            <a:spAutoFit/>
          </a:bodyPr>
          <a:lstStyle>
            <a:defPPr>
              <a:defRPr lang="he-IL"/>
            </a:defPPr>
            <a:lvl1pPr algn="r" rtl="1">
              <a:defRPr>
                <a:solidFill>
                  <a:schemeClr val="bg1">
                    <a:lumMod val="65000"/>
                  </a:schemeClr>
                </a:solidFill>
                <a:latin typeface="Secular One" panose="00000500000000000000" pitchFamily="2" charset="-79"/>
                <a:cs typeface="Secular One" panose="00000500000000000000" pitchFamily="2" charset="-79"/>
              </a:defRPr>
            </a:lvl1pPr>
          </a:lstStyle>
          <a:p>
            <a:pPr algn="l"/>
            <a:r>
              <a:rPr lang="en-US"/>
              <a:t>Strategic Canvas</a:t>
            </a:r>
            <a:endParaRPr lang="he-IL"/>
          </a:p>
        </p:txBody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id="{73FE374C-FCC9-4CF5-9207-1257405B00D7}"/>
              </a:ext>
            </a:extLst>
          </p:cNvPr>
          <p:cNvSpPr txBox="1"/>
          <p:nvPr/>
        </p:nvSpPr>
        <p:spPr>
          <a:xfrm>
            <a:off x="6833762" y="296835"/>
            <a:ext cx="1178141" cy="369332"/>
          </a:xfrm>
          <a:prstGeom prst="rect">
            <a:avLst/>
          </a:prstGeom>
          <a:noFill/>
        </p:spPr>
        <p:txBody>
          <a:bodyPr wrap="square" rtlCol="1" anchor="ctr">
            <a:spAutoFit/>
          </a:bodyPr>
          <a:lstStyle>
            <a:defPPr>
              <a:defRPr lang="he-IL"/>
            </a:defPPr>
            <a:lvl1pPr algn="r" rtl="1">
              <a:defRPr>
                <a:solidFill>
                  <a:schemeClr val="bg1">
                    <a:lumMod val="65000"/>
                  </a:schemeClr>
                </a:solidFill>
                <a:latin typeface="Secular One" panose="00000500000000000000" pitchFamily="2" charset="-79"/>
                <a:cs typeface="Secular One" panose="00000500000000000000" pitchFamily="2" charset="-79"/>
              </a:defRPr>
            </a:lvl1pPr>
          </a:lstStyle>
          <a:p>
            <a:pPr algn="l"/>
            <a:r>
              <a:rPr lang="en-US"/>
              <a:t>Six Paths</a:t>
            </a:r>
            <a:endParaRPr lang="he-IL"/>
          </a:p>
        </p:txBody>
      </p:sp>
      <p:sp>
        <p:nvSpPr>
          <p:cNvPr id="82" name="TextBox 81">
            <a:extLst>
              <a:ext uri="{FF2B5EF4-FFF2-40B4-BE49-F238E27FC236}">
                <a16:creationId xmlns:a16="http://schemas.microsoft.com/office/drawing/2014/main" id="{48859344-8B97-48E8-A91A-B143BF58BAB6}"/>
              </a:ext>
            </a:extLst>
          </p:cNvPr>
          <p:cNvSpPr txBox="1"/>
          <p:nvPr/>
        </p:nvSpPr>
        <p:spPr>
          <a:xfrm>
            <a:off x="8576925" y="296835"/>
            <a:ext cx="1948031" cy="369332"/>
          </a:xfrm>
          <a:prstGeom prst="rect">
            <a:avLst/>
          </a:prstGeom>
          <a:noFill/>
        </p:spPr>
        <p:txBody>
          <a:bodyPr wrap="square" rtlCol="1" anchor="ctr">
            <a:spAutoFit/>
          </a:bodyPr>
          <a:lstStyle>
            <a:defPPr>
              <a:defRPr lang="he-IL"/>
            </a:defPPr>
            <a:lvl1pPr algn="r" rtl="1">
              <a:defRPr>
                <a:solidFill>
                  <a:schemeClr val="bg1">
                    <a:lumMod val="65000"/>
                  </a:schemeClr>
                </a:solidFill>
                <a:latin typeface="Secular One" panose="00000500000000000000" pitchFamily="2" charset="-79"/>
                <a:cs typeface="Secular One" panose="00000500000000000000" pitchFamily="2" charset="-79"/>
              </a:defRPr>
            </a:lvl1pPr>
          </a:lstStyle>
          <a:p>
            <a:pPr algn="l" rtl="0"/>
            <a:r>
              <a:rPr lang="en-US"/>
              <a:t>Business Canvas</a:t>
            </a:r>
            <a:endParaRPr lang="he-IL"/>
          </a:p>
        </p:txBody>
      </p:sp>
      <p:sp>
        <p:nvSpPr>
          <p:cNvPr id="90" name="TextBox 89">
            <a:extLst>
              <a:ext uri="{FF2B5EF4-FFF2-40B4-BE49-F238E27FC236}">
                <a16:creationId xmlns:a16="http://schemas.microsoft.com/office/drawing/2014/main" id="{AE01207E-FE9D-4969-827E-ACADD79B137A}"/>
              </a:ext>
            </a:extLst>
          </p:cNvPr>
          <p:cNvSpPr txBox="1"/>
          <p:nvPr/>
        </p:nvSpPr>
        <p:spPr>
          <a:xfrm>
            <a:off x="11089976" y="296835"/>
            <a:ext cx="949624" cy="369332"/>
          </a:xfrm>
          <a:prstGeom prst="rect">
            <a:avLst/>
          </a:prstGeom>
          <a:noFill/>
        </p:spPr>
        <p:txBody>
          <a:bodyPr wrap="square" rtlCol="1" anchor="ctr">
            <a:spAutoFit/>
          </a:bodyPr>
          <a:lstStyle>
            <a:defPPr>
              <a:defRPr lang="he-IL"/>
            </a:defPPr>
            <a:lvl1pPr algn="r" rtl="1">
              <a:defRPr>
                <a:solidFill>
                  <a:schemeClr val="bg1">
                    <a:lumMod val="65000"/>
                  </a:schemeClr>
                </a:solidFill>
                <a:latin typeface="Secular One" panose="00000500000000000000" pitchFamily="2" charset="-79"/>
                <a:cs typeface="Secular One" panose="00000500000000000000" pitchFamily="2" charset="-79"/>
              </a:defRPr>
            </a:lvl1pPr>
          </a:lstStyle>
          <a:p>
            <a:pPr algn="l"/>
            <a:r>
              <a:rPr lang="en-US"/>
              <a:t>PESTEL</a:t>
            </a:r>
            <a:endParaRPr lang="he-IL"/>
          </a:p>
        </p:txBody>
      </p:sp>
      <p:sp>
        <p:nvSpPr>
          <p:cNvPr id="96" name="TextBox 95">
            <a:extLst>
              <a:ext uri="{FF2B5EF4-FFF2-40B4-BE49-F238E27FC236}">
                <a16:creationId xmlns:a16="http://schemas.microsoft.com/office/drawing/2014/main" id="{BCC50558-2443-42B5-A7CF-BF1953B04BC3}"/>
              </a:ext>
            </a:extLst>
          </p:cNvPr>
          <p:cNvSpPr txBox="1"/>
          <p:nvPr/>
        </p:nvSpPr>
        <p:spPr>
          <a:xfrm>
            <a:off x="215128" y="308276"/>
            <a:ext cx="648472" cy="369332"/>
          </a:xfrm>
          <a:prstGeom prst="rect">
            <a:avLst/>
          </a:prstGeom>
          <a:noFill/>
        </p:spPr>
        <p:txBody>
          <a:bodyPr wrap="square" rtlCol="1" anchor="ctr">
            <a:spAutoFit/>
          </a:bodyPr>
          <a:lstStyle>
            <a:defPPr>
              <a:defRPr lang="he-IL"/>
            </a:defPPr>
            <a:lvl1pPr algn="r" rtl="1">
              <a:defRPr>
                <a:solidFill>
                  <a:schemeClr val="bg1">
                    <a:lumMod val="65000"/>
                  </a:schemeClr>
                </a:solidFill>
                <a:latin typeface="Secular One" panose="00000500000000000000" pitchFamily="2" charset="-79"/>
                <a:cs typeface="Secular One" panose="00000500000000000000" pitchFamily="2" charset="-79"/>
              </a:defRPr>
            </a:lvl1pPr>
          </a:lstStyle>
          <a:p>
            <a:pPr algn="l"/>
            <a:r>
              <a:rPr lang="en-US"/>
              <a:t>Idea</a:t>
            </a:r>
            <a:endParaRPr lang="he-IL"/>
          </a:p>
        </p:txBody>
      </p:sp>
      <p:pic>
        <p:nvPicPr>
          <p:cNvPr id="28" name="Picture 27">
            <a:extLst>
              <a:ext uri="{FF2B5EF4-FFF2-40B4-BE49-F238E27FC236}">
                <a16:creationId xmlns:a16="http://schemas.microsoft.com/office/drawing/2014/main" id="{0B6DA041-6803-4E67-90BA-480989C34CA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04684" y="1411585"/>
            <a:ext cx="8382631" cy="4954046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grpSp>
        <p:nvGrpSpPr>
          <p:cNvPr id="9" name="Group 8">
            <a:extLst>
              <a:ext uri="{FF2B5EF4-FFF2-40B4-BE49-F238E27FC236}">
                <a16:creationId xmlns:a16="http://schemas.microsoft.com/office/drawing/2014/main" id="{E4CC3B91-E364-486A-8124-CF603700E663}"/>
              </a:ext>
            </a:extLst>
          </p:cNvPr>
          <p:cNvGrpSpPr/>
          <p:nvPr/>
        </p:nvGrpSpPr>
        <p:grpSpPr>
          <a:xfrm>
            <a:off x="5161648" y="2400300"/>
            <a:ext cx="1337702" cy="720970"/>
            <a:chOff x="5161648" y="2400300"/>
            <a:chExt cx="1337702" cy="720970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AC67B111-6F48-4621-90CF-5879F43D9C2A}"/>
                </a:ext>
              </a:extLst>
            </p:cNvPr>
            <p:cNvSpPr/>
            <p:nvPr/>
          </p:nvSpPr>
          <p:spPr>
            <a:xfrm>
              <a:off x="5161648" y="2400300"/>
              <a:ext cx="1337702" cy="720970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rgbClr val="F15A3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58923312-3D21-4DA0-A626-5BC1B42E8931}"/>
                </a:ext>
              </a:extLst>
            </p:cNvPr>
            <p:cNvSpPr txBox="1"/>
            <p:nvPr/>
          </p:nvSpPr>
          <p:spPr>
            <a:xfrm>
              <a:off x="5181147" y="2421910"/>
              <a:ext cx="1318203" cy="699360"/>
            </a:xfrm>
            <a:prstGeom prst="rect">
              <a:avLst/>
            </a:prstGeom>
            <a:noFill/>
            <a:ln w="28575">
              <a:noFill/>
            </a:ln>
          </p:spPr>
          <p:txBody>
            <a:bodyPr wrap="square" rtlCol="1" anchor="ctr">
              <a:spAutoFit/>
            </a:bodyPr>
            <a:lstStyle>
              <a:defPPr>
                <a:defRPr lang="he-IL"/>
              </a:defPPr>
              <a:lvl1pPr rtl="1">
                <a:defRPr>
                  <a:solidFill>
                    <a:schemeClr val="bg1">
                      <a:lumMod val="65000"/>
                    </a:schemeClr>
                  </a:solidFill>
                  <a:latin typeface="Secular One" panose="00000500000000000000" pitchFamily="2" charset="-79"/>
                  <a:cs typeface="Secular One" panose="00000500000000000000" pitchFamily="2" charset="-79"/>
                </a:defRPr>
              </a:lvl1pPr>
            </a:lstStyle>
            <a:p>
              <a:pPr algn="ctr" rtl="0"/>
              <a:r>
                <a:rPr lang="en-US" sz="2000" b="1">
                  <a:solidFill>
                    <a:srgbClr val="F15A3A"/>
                  </a:solidFill>
                  <a:latin typeface="Sora" pitchFamily="2" charset="0"/>
                  <a:ea typeface="Roboto" panose="02000000000000000000" pitchFamily="2" charset="0"/>
                </a:rPr>
                <a:t>Airless</a:t>
              </a:r>
            </a:p>
            <a:p>
              <a:pPr algn="ctr" rtl="0"/>
              <a:r>
                <a:rPr lang="en-US" sz="2000" b="1">
                  <a:solidFill>
                    <a:srgbClr val="F15A3A"/>
                  </a:solidFill>
                  <a:latin typeface="Sora" pitchFamily="2" charset="0"/>
                  <a:ea typeface="Roboto" panose="02000000000000000000" pitchFamily="2" charset="0"/>
                </a:rPr>
                <a:t>tires</a:t>
              </a:r>
              <a:endParaRPr lang="he-IL" sz="2000" b="1">
                <a:solidFill>
                  <a:srgbClr val="F15A3A"/>
                </a:solidFill>
                <a:latin typeface="Sora" pitchFamily="2" charset="0"/>
                <a:ea typeface="Roboto" panose="02000000000000000000" pitchFamily="2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75607519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Rectangle 76">
            <a:extLst>
              <a:ext uri="{FF2B5EF4-FFF2-40B4-BE49-F238E27FC236}">
                <a16:creationId xmlns:a16="http://schemas.microsoft.com/office/drawing/2014/main" id="{72D1761D-8AF4-413C-985A-DF06A6647258}"/>
              </a:ext>
            </a:extLst>
          </p:cNvPr>
          <p:cNvSpPr/>
          <p:nvPr/>
        </p:nvSpPr>
        <p:spPr>
          <a:xfrm>
            <a:off x="0" y="-15404"/>
            <a:ext cx="12192000" cy="993811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78" name="Rectangle: Rounded Corners 77">
            <a:extLst>
              <a:ext uri="{FF2B5EF4-FFF2-40B4-BE49-F238E27FC236}">
                <a16:creationId xmlns:a16="http://schemas.microsoft.com/office/drawing/2014/main" id="{4C916D65-FD43-4CD3-8704-E2D4A752BECC}"/>
              </a:ext>
            </a:extLst>
          </p:cNvPr>
          <p:cNvSpPr/>
          <p:nvPr/>
        </p:nvSpPr>
        <p:spPr>
          <a:xfrm>
            <a:off x="1280645" y="35675"/>
            <a:ext cx="2571688" cy="861448"/>
          </a:xfrm>
          <a:prstGeom prst="roundRect">
            <a:avLst/>
          </a:prstGeom>
          <a:solidFill>
            <a:srgbClr val="52CBB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79" name="TextBox 78">
            <a:extLst>
              <a:ext uri="{FF2B5EF4-FFF2-40B4-BE49-F238E27FC236}">
                <a16:creationId xmlns:a16="http://schemas.microsoft.com/office/drawing/2014/main" id="{1EE4D7CF-CFC6-4C82-A24A-242DDF3CCC5E}"/>
              </a:ext>
            </a:extLst>
          </p:cNvPr>
          <p:cNvSpPr txBox="1"/>
          <p:nvPr/>
        </p:nvSpPr>
        <p:spPr>
          <a:xfrm>
            <a:off x="1285835" y="158335"/>
            <a:ext cx="2566498" cy="646331"/>
          </a:xfrm>
          <a:prstGeom prst="rect">
            <a:avLst/>
          </a:prstGeom>
          <a:noFill/>
        </p:spPr>
        <p:txBody>
          <a:bodyPr wrap="square" rtlCol="1" anchor="ctr">
            <a:spAutoFit/>
          </a:bodyPr>
          <a:lstStyle>
            <a:defPPr>
              <a:defRPr lang="he-IL"/>
            </a:defPPr>
            <a:lvl1pPr algn="r" rtl="1">
              <a:defRPr>
                <a:solidFill>
                  <a:schemeClr val="bg1">
                    <a:lumMod val="65000"/>
                  </a:schemeClr>
                </a:solidFill>
                <a:latin typeface="Secular One" panose="00000500000000000000" pitchFamily="2" charset="-79"/>
                <a:cs typeface="Secular One" panose="00000500000000000000" pitchFamily="2" charset="-79"/>
              </a:defRPr>
            </a:lvl1pPr>
          </a:lstStyle>
          <a:p>
            <a:pPr algn="l"/>
            <a:r>
              <a:rPr lang="en-US" sz="3600">
                <a:solidFill>
                  <a:schemeClr val="bg1"/>
                </a:solidFill>
              </a:rPr>
              <a:t>Disruptive</a:t>
            </a:r>
            <a:r>
              <a:rPr lang="he-IL" sz="3600">
                <a:solidFill>
                  <a:schemeClr val="bg1"/>
                </a:solidFill>
              </a:rPr>
              <a:t> </a:t>
            </a:r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5E9C8E8D-5039-42AE-AB8D-5B298221241D}"/>
              </a:ext>
            </a:extLst>
          </p:cNvPr>
          <p:cNvSpPr txBox="1"/>
          <p:nvPr/>
        </p:nvSpPr>
        <p:spPr>
          <a:xfrm>
            <a:off x="4274568" y="296835"/>
            <a:ext cx="1994172" cy="369332"/>
          </a:xfrm>
          <a:prstGeom prst="rect">
            <a:avLst/>
          </a:prstGeom>
          <a:noFill/>
        </p:spPr>
        <p:txBody>
          <a:bodyPr wrap="square" rtlCol="1" anchor="ctr">
            <a:spAutoFit/>
          </a:bodyPr>
          <a:lstStyle>
            <a:defPPr>
              <a:defRPr lang="he-IL"/>
            </a:defPPr>
            <a:lvl1pPr algn="r" rtl="1">
              <a:defRPr>
                <a:solidFill>
                  <a:schemeClr val="bg1">
                    <a:lumMod val="65000"/>
                  </a:schemeClr>
                </a:solidFill>
                <a:latin typeface="Secular One" panose="00000500000000000000" pitchFamily="2" charset="-79"/>
                <a:cs typeface="Secular One" panose="00000500000000000000" pitchFamily="2" charset="-79"/>
              </a:defRPr>
            </a:lvl1pPr>
          </a:lstStyle>
          <a:p>
            <a:pPr algn="l"/>
            <a:r>
              <a:rPr lang="en-US"/>
              <a:t>Strategic Canvas</a:t>
            </a:r>
            <a:endParaRPr lang="he-IL"/>
          </a:p>
        </p:txBody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id="{73FE374C-FCC9-4CF5-9207-1257405B00D7}"/>
              </a:ext>
            </a:extLst>
          </p:cNvPr>
          <p:cNvSpPr txBox="1"/>
          <p:nvPr/>
        </p:nvSpPr>
        <p:spPr>
          <a:xfrm>
            <a:off x="6833762" y="296835"/>
            <a:ext cx="1178141" cy="369332"/>
          </a:xfrm>
          <a:prstGeom prst="rect">
            <a:avLst/>
          </a:prstGeom>
          <a:noFill/>
        </p:spPr>
        <p:txBody>
          <a:bodyPr wrap="square" rtlCol="1" anchor="ctr">
            <a:spAutoFit/>
          </a:bodyPr>
          <a:lstStyle>
            <a:defPPr>
              <a:defRPr lang="he-IL"/>
            </a:defPPr>
            <a:lvl1pPr algn="r" rtl="1">
              <a:defRPr>
                <a:solidFill>
                  <a:schemeClr val="bg1">
                    <a:lumMod val="65000"/>
                  </a:schemeClr>
                </a:solidFill>
                <a:latin typeface="Secular One" panose="00000500000000000000" pitchFamily="2" charset="-79"/>
                <a:cs typeface="Secular One" panose="00000500000000000000" pitchFamily="2" charset="-79"/>
              </a:defRPr>
            </a:lvl1pPr>
          </a:lstStyle>
          <a:p>
            <a:pPr algn="l"/>
            <a:r>
              <a:rPr lang="en-US"/>
              <a:t>Six Paths</a:t>
            </a:r>
            <a:endParaRPr lang="he-IL"/>
          </a:p>
        </p:txBody>
      </p:sp>
      <p:sp>
        <p:nvSpPr>
          <p:cNvPr id="82" name="TextBox 81">
            <a:extLst>
              <a:ext uri="{FF2B5EF4-FFF2-40B4-BE49-F238E27FC236}">
                <a16:creationId xmlns:a16="http://schemas.microsoft.com/office/drawing/2014/main" id="{48859344-8B97-48E8-A91A-B143BF58BAB6}"/>
              </a:ext>
            </a:extLst>
          </p:cNvPr>
          <p:cNvSpPr txBox="1"/>
          <p:nvPr/>
        </p:nvSpPr>
        <p:spPr>
          <a:xfrm>
            <a:off x="8576925" y="296835"/>
            <a:ext cx="1948031" cy="369332"/>
          </a:xfrm>
          <a:prstGeom prst="rect">
            <a:avLst/>
          </a:prstGeom>
          <a:noFill/>
        </p:spPr>
        <p:txBody>
          <a:bodyPr wrap="square" rtlCol="1" anchor="ctr">
            <a:spAutoFit/>
          </a:bodyPr>
          <a:lstStyle>
            <a:defPPr>
              <a:defRPr lang="he-IL"/>
            </a:defPPr>
            <a:lvl1pPr algn="r" rtl="1">
              <a:defRPr>
                <a:solidFill>
                  <a:schemeClr val="bg1">
                    <a:lumMod val="65000"/>
                  </a:schemeClr>
                </a:solidFill>
                <a:latin typeface="Secular One" panose="00000500000000000000" pitchFamily="2" charset="-79"/>
                <a:cs typeface="Secular One" panose="00000500000000000000" pitchFamily="2" charset="-79"/>
              </a:defRPr>
            </a:lvl1pPr>
          </a:lstStyle>
          <a:p>
            <a:pPr algn="l" rtl="0"/>
            <a:r>
              <a:rPr lang="en-US"/>
              <a:t>Business Canvas</a:t>
            </a:r>
            <a:endParaRPr lang="he-IL"/>
          </a:p>
        </p:txBody>
      </p:sp>
      <p:sp>
        <p:nvSpPr>
          <p:cNvPr id="90" name="TextBox 89">
            <a:extLst>
              <a:ext uri="{FF2B5EF4-FFF2-40B4-BE49-F238E27FC236}">
                <a16:creationId xmlns:a16="http://schemas.microsoft.com/office/drawing/2014/main" id="{AE01207E-FE9D-4969-827E-ACADD79B137A}"/>
              </a:ext>
            </a:extLst>
          </p:cNvPr>
          <p:cNvSpPr txBox="1"/>
          <p:nvPr/>
        </p:nvSpPr>
        <p:spPr>
          <a:xfrm>
            <a:off x="11089976" y="296835"/>
            <a:ext cx="949624" cy="369332"/>
          </a:xfrm>
          <a:prstGeom prst="rect">
            <a:avLst/>
          </a:prstGeom>
          <a:noFill/>
        </p:spPr>
        <p:txBody>
          <a:bodyPr wrap="square" rtlCol="1" anchor="ctr">
            <a:spAutoFit/>
          </a:bodyPr>
          <a:lstStyle>
            <a:defPPr>
              <a:defRPr lang="he-IL"/>
            </a:defPPr>
            <a:lvl1pPr algn="r" rtl="1">
              <a:defRPr>
                <a:solidFill>
                  <a:schemeClr val="bg1">
                    <a:lumMod val="65000"/>
                  </a:schemeClr>
                </a:solidFill>
                <a:latin typeface="Secular One" panose="00000500000000000000" pitchFamily="2" charset="-79"/>
                <a:cs typeface="Secular One" panose="00000500000000000000" pitchFamily="2" charset="-79"/>
              </a:defRPr>
            </a:lvl1pPr>
          </a:lstStyle>
          <a:p>
            <a:pPr algn="l"/>
            <a:r>
              <a:rPr lang="en-US"/>
              <a:t>PESTEL</a:t>
            </a:r>
            <a:endParaRPr lang="he-IL"/>
          </a:p>
        </p:txBody>
      </p:sp>
      <p:sp>
        <p:nvSpPr>
          <p:cNvPr id="96" name="TextBox 95">
            <a:extLst>
              <a:ext uri="{FF2B5EF4-FFF2-40B4-BE49-F238E27FC236}">
                <a16:creationId xmlns:a16="http://schemas.microsoft.com/office/drawing/2014/main" id="{BCC50558-2443-42B5-A7CF-BF1953B04BC3}"/>
              </a:ext>
            </a:extLst>
          </p:cNvPr>
          <p:cNvSpPr txBox="1"/>
          <p:nvPr/>
        </p:nvSpPr>
        <p:spPr>
          <a:xfrm>
            <a:off x="215128" y="308276"/>
            <a:ext cx="648472" cy="369332"/>
          </a:xfrm>
          <a:prstGeom prst="rect">
            <a:avLst/>
          </a:prstGeom>
          <a:noFill/>
        </p:spPr>
        <p:txBody>
          <a:bodyPr wrap="square" rtlCol="1" anchor="ctr">
            <a:spAutoFit/>
          </a:bodyPr>
          <a:lstStyle>
            <a:defPPr>
              <a:defRPr lang="he-IL"/>
            </a:defPPr>
            <a:lvl1pPr algn="r" rtl="1">
              <a:defRPr>
                <a:solidFill>
                  <a:schemeClr val="bg1">
                    <a:lumMod val="65000"/>
                  </a:schemeClr>
                </a:solidFill>
                <a:latin typeface="Secular One" panose="00000500000000000000" pitchFamily="2" charset="-79"/>
                <a:cs typeface="Secular One" panose="00000500000000000000" pitchFamily="2" charset="-79"/>
              </a:defRPr>
            </a:lvl1pPr>
          </a:lstStyle>
          <a:p>
            <a:pPr algn="l"/>
            <a:r>
              <a:rPr lang="en-US"/>
              <a:t>Idea</a:t>
            </a:r>
            <a:endParaRPr lang="he-IL"/>
          </a:p>
        </p:txBody>
      </p:sp>
      <p:pic>
        <p:nvPicPr>
          <p:cNvPr id="28" name="Picture 27">
            <a:extLst>
              <a:ext uri="{FF2B5EF4-FFF2-40B4-BE49-F238E27FC236}">
                <a16:creationId xmlns:a16="http://schemas.microsoft.com/office/drawing/2014/main" id="{0B6DA041-6803-4E67-90BA-480989C34CA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81518" y="3856569"/>
            <a:ext cx="4695407" cy="2774936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411009F4-E896-47DA-968B-A534AB59BC50}"/>
              </a:ext>
            </a:extLst>
          </p:cNvPr>
          <p:cNvSpPr txBox="1"/>
          <p:nvPr/>
        </p:nvSpPr>
        <p:spPr>
          <a:xfrm>
            <a:off x="2102629" y="2343342"/>
            <a:ext cx="7930112" cy="461665"/>
          </a:xfrm>
          <a:prstGeom prst="rect">
            <a:avLst/>
          </a:prstGeom>
          <a:noFill/>
        </p:spPr>
        <p:txBody>
          <a:bodyPr wrap="square" rtlCol="1" anchor="ctr">
            <a:spAutoFit/>
          </a:bodyPr>
          <a:lstStyle>
            <a:defPPr>
              <a:defRPr lang="he-IL"/>
            </a:defPPr>
            <a:lvl1pPr>
              <a:defRPr sz="2400" b="1">
                <a:solidFill>
                  <a:schemeClr val="bg1"/>
                </a:solidFill>
                <a:latin typeface="Sora" pitchFamily="2" charset="0"/>
                <a:ea typeface="Roboto" panose="02000000000000000000" pitchFamily="2" charset="0"/>
                <a:cs typeface="Secular One" panose="00000500000000000000" pitchFamily="2" charset="-79"/>
              </a:defRPr>
            </a:lvl1pPr>
          </a:lstStyle>
          <a:p>
            <a:pPr marL="342900" indent="-342900">
              <a:buFont typeface="Arial" panose="020B0604020202020204" pitchFamily="34" charset="0"/>
              <a:buChar char="•"/>
            </a:pPr>
            <a:r>
              <a:rPr lang="he-IL"/>
              <a:t>Radical change with new business elements </a:t>
            </a:r>
            <a:endParaRPr 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8AEA9CFD-BEF5-4EC0-9875-90A97A8CA58E}"/>
              </a:ext>
            </a:extLst>
          </p:cNvPr>
          <p:cNvSpPr txBox="1"/>
          <p:nvPr/>
        </p:nvSpPr>
        <p:spPr>
          <a:xfrm>
            <a:off x="2098329" y="1887183"/>
            <a:ext cx="6097464" cy="461665"/>
          </a:xfrm>
          <a:prstGeom prst="rect">
            <a:avLst/>
          </a:prstGeom>
          <a:noFill/>
        </p:spPr>
        <p:txBody>
          <a:bodyPr wrap="square" rtlCol="1" anchor="ctr">
            <a:spAutoFit/>
          </a:bodyPr>
          <a:lstStyle>
            <a:defPPr>
              <a:defRPr lang="he-IL"/>
            </a:defPPr>
            <a:lvl1pPr>
              <a:defRPr sz="2400" b="1">
                <a:solidFill>
                  <a:schemeClr val="bg1"/>
                </a:solidFill>
                <a:latin typeface="Sora" pitchFamily="2" charset="0"/>
                <a:ea typeface="Roboto" panose="02000000000000000000" pitchFamily="2" charset="0"/>
                <a:cs typeface="Secular One" panose="00000500000000000000" pitchFamily="2" charset="-79"/>
              </a:defRPr>
            </a:lvl1pPr>
          </a:lstStyle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/>
              <a:t>Less historical data</a:t>
            </a:r>
            <a:endParaRPr lang="he-IL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4DC8BAB4-B958-4B3F-8B7A-3D1FB0B460D5}"/>
              </a:ext>
            </a:extLst>
          </p:cNvPr>
          <p:cNvSpPr txBox="1"/>
          <p:nvPr/>
        </p:nvSpPr>
        <p:spPr>
          <a:xfrm>
            <a:off x="4815620" y="1215908"/>
            <a:ext cx="2560760" cy="646331"/>
          </a:xfrm>
          <a:prstGeom prst="rect">
            <a:avLst/>
          </a:prstGeom>
          <a:noFill/>
        </p:spPr>
        <p:txBody>
          <a:bodyPr wrap="square" rtlCol="1" anchor="ctr">
            <a:spAutoFit/>
          </a:bodyPr>
          <a:lstStyle>
            <a:defPPr>
              <a:defRPr lang="he-IL"/>
            </a:defPPr>
            <a:lvl1pPr>
              <a:defRPr sz="2400" b="1">
                <a:solidFill>
                  <a:schemeClr val="bg1"/>
                </a:solidFill>
                <a:latin typeface="Sora" pitchFamily="2" charset="0"/>
                <a:ea typeface="Roboto" panose="02000000000000000000" pitchFamily="2" charset="0"/>
                <a:cs typeface="Secular One" panose="00000500000000000000" pitchFamily="2" charset="-79"/>
              </a:defRPr>
            </a:lvl1pPr>
          </a:lstStyle>
          <a:p>
            <a:pPr algn="ctr"/>
            <a:r>
              <a:rPr lang="en-US" sz="3600">
                <a:solidFill>
                  <a:srgbClr val="F15A3A"/>
                </a:solidFill>
              </a:rPr>
              <a:t>High </a:t>
            </a:r>
            <a:r>
              <a:rPr lang="he-IL" sz="3600">
                <a:solidFill>
                  <a:srgbClr val="F15A3A"/>
                </a:solidFill>
              </a:rPr>
              <a:t>risk</a:t>
            </a:r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FD56A76D-B882-476E-93FE-0C696E104848}"/>
              </a:ext>
            </a:extLst>
          </p:cNvPr>
          <p:cNvGrpSpPr/>
          <p:nvPr/>
        </p:nvGrpSpPr>
        <p:grpSpPr>
          <a:xfrm>
            <a:off x="5707673" y="4440117"/>
            <a:ext cx="776654" cy="424860"/>
            <a:chOff x="5161648" y="2400300"/>
            <a:chExt cx="1337702" cy="731775"/>
          </a:xfrm>
        </p:grpSpPr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3744BD97-6D55-4A8A-A723-1A467DEB8584}"/>
                </a:ext>
              </a:extLst>
            </p:cNvPr>
            <p:cNvSpPr/>
            <p:nvPr/>
          </p:nvSpPr>
          <p:spPr>
            <a:xfrm>
              <a:off x="5161648" y="2400300"/>
              <a:ext cx="1337702" cy="720970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rgbClr val="F15A3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684B98A9-7841-4B75-892C-A04DBE9C6354}"/>
                </a:ext>
              </a:extLst>
            </p:cNvPr>
            <p:cNvSpPr txBox="1"/>
            <p:nvPr/>
          </p:nvSpPr>
          <p:spPr>
            <a:xfrm>
              <a:off x="5181147" y="2411105"/>
              <a:ext cx="1318203" cy="720970"/>
            </a:xfrm>
            <a:prstGeom prst="rect">
              <a:avLst/>
            </a:prstGeom>
            <a:noFill/>
            <a:ln w="28575">
              <a:noFill/>
            </a:ln>
          </p:spPr>
          <p:txBody>
            <a:bodyPr wrap="square" rtlCol="1" anchor="ctr">
              <a:spAutoFit/>
            </a:bodyPr>
            <a:lstStyle>
              <a:defPPr>
                <a:defRPr lang="he-IL"/>
              </a:defPPr>
              <a:lvl1pPr rtl="1">
                <a:defRPr>
                  <a:solidFill>
                    <a:schemeClr val="bg1">
                      <a:lumMod val="65000"/>
                    </a:schemeClr>
                  </a:solidFill>
                  <a:latin typeface="Secular One" panose="00000500000000000000" pitchFamily="2" charset="-79"/>
                  <a:cs typeface="Secular One" panose="00000500000000000000" pitchFamily="2" charset="-79"/>
                </a:defRPr>
              </a:lvl1pPr>
            </a:lstStyle>
            <a:p>
              <a:pPr algn="ctr" rtl="0"/>
              <a:r>
                <a:rPr lang="en-US" sz="1200" b="1">
                  <a:solidFill>
                    <a:srgbClr val="F15A3A"/>
                  </a:solidFill>
                  <a:latin typeface="Sora" pitchFamily="2" charset="0"/>
                  <a:ea typeface="Roboto" panose="02000000000000000000" pitchFamily="2" charset="0"/>
                </a:rPr>
                <a:t>Airless</a:t>
              </a:r>
            </a:p>
            <a:p>
              <a:pPr algn="ctr" rtl="0"/>
              <a:r>
                <a:rPr lang="en-US" sz="1200" b="1">
                  <a:solidFill>
                    <a:srgbClr val="F15A3A"/>
                  </a:solidFill>
                  <a:latin typeface="Sora" pitchFamily="2" charset="0"/>
                  <a:ea typeface="Roboto" panose="02000000000000000000" pitchFamily="2" charset="0"/>
                </a:rPr>
                <a:t>tires</a:t>
              </a:r>
              <a:endParaRPr lang="he-IL" sz="1200" b="1">
                <a:solidFill>
                  <a:srgbClr val="F15A3A"/>
                </a:solidFill>
                <a:latin typeface="Sora" pitchFamily="2" charset="0"/>
                <a:ea typeface="Roboto" panose="02000000000000000000" pitchFamily="2" charset="0"/>
              </a:endParaRPr>
            </a:p>
          </p:txBody>
        </p:sp>
      </p:grpSp>
      <p:sp>
        <p:nvSpPr>
          <p:cNvPr id="26" name="TextBox 25">
            <a:extLst>
              <a:ext uri="{FF2B5EF4-FFF2-40B4-BE49-F238E27FC236}">
                <a16:creationId xmlns:a16="http://schemas.microsoft.com/office/drawing/2014/main" id="{5F251B5B-99E0-43DF-9109-28C6629AEFE2}"/>
              </a:ext>
            </a:extLst>
          </p:cNvPr>
          <p:cNvSpPr txBox="1"/>
          <p:nvPr/>
        </p:nvSpPr>
        <p:spPr>
          <a:xfrm>
            <a:off x="2098329" y="2799501"/>
            <a:ext cx="6097464" cy="461665"/>
          </a:xfrm>
          <a:prstGeom prst="rect">
            <a:avLst/>
          </a:prstGeom>
          <a:noFill/>
        </p:spPr>
        <p:txBody>
          <a:bodyPr wrap="square" rtlCol="1" anchor="ctr">
            <a:spAutoFit/>
          </a:bodyPr>
          <a:lstStyle>
            <a:defPPr>
              <a:defRPr lang="he-IL"/>
            </a:defPPr>
            <a:lvl1pPr marL="342900" indent="-342900">
              <a:buFont typeface="Arial" panose="020B0604020202020204" pitchFamily="34" charset="0"/>
              <a:buChar char="•"/>
              <a:defRPr sz="2400" b="1">
                <a:solidFill>
                  <a:schemeClr val="bg1"/>
                </a:solidFill>
                <a:latin typeface="Sora" pitchFamily="2" charset="0"/>
                <a:ea typeface="Roboto" panose="02000000000000000000" pitchFamily="2" charset="0"/>
                <a:cs typeface="Secular One" panose="00000500000000000000" pitchFamily="2" charset="-79"/>
              </a:defRPr>
            </a:lvl1pPr>
          </a:lstStyle>
          <a:p>
            <a:r>
              <a:rPr lang="en-US"/>
              <a:t>Expectation for failures</a:t>
            </a:r>
            <a:endParaRPr lang="he-IL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69591D8E-2588-493F-9485-5EE1A7806046}"/>
              </a:ext>
            </a:extLst>
          </p:cNvPr>
          <p:cNvSpPr txBox="1"/>
          <p:nvPr/>
        </p:nvSpPr>
        <p:spPr>
          <a:xfrm>
            <a:off x="2098329" y="3255660"/>
            <a:ext cx="6097464" cy="461665"/>
          </a:xfrm>
          <a:prstGeom prst="rect">
            <a:avLst/>
          </a:prstGeom>
          <a:noFill/>
        </p:spPr>
        <p:txBody>
          <a:bodyPr wrap="square" rtlCol="1" anchor="ctr">
            <a:spAutoFit/>
          </a:bodyPr>
          <a:lstStyle>
            <a:defPPr>
              <a:defRPr lang="he-IL"/>
            </a:defPPr>
            <a:lvl1pPr marL="342900" indent="-342900">
              <a:buFont typeface="Arial" panose="020B0604020202020204" pitchFamily="34" charset="0"/>
              <a:buChar char="•"/>
              <a:defRPr sz="2400" b="1">
                <a:solidFill>
                  <a:schemeClr val="bg1"/>
                </a:solidFill>
                <a:latin typeface="Sora" pitchFamily="2" charset="0"/>
                <a:ea typeface="Roboto" panose="02000000000000000000" pitchFamily="2" charset="0"/>
                <a:cs typeface="Secular One" panose="00000500000000000000" pitchFamily="2" charset="-79"/>
              </a:defRPr>
            </a:lvl1pPr>
          </a:lstStyle>
          <a:p>
            <a:r>
              <a:rPr lang="en-US" dirty="0"/>
              <a:t>Emphasis on </a:t>
            </a:r>
            <a:r>
              <a:rPr lang="en-US" dirty="0">
                <a:solidFill>
                  <a:srgbClr val="F15A3A"/>
                </a:solidFill>
              </a:rPr>
              <a:t>research</a:t>
            </a:r>
            <a:endParaRPr lang="he-IL" dirty="0">
              <a:solidFill>
                <a:srgbClr val="F15A3A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3932949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500"/>
                            </p:stCondLst>
                            <p:childTnLst>
                              <p:par>
                                <p:cTn id="2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/>
      <p:bldP spid="19" grpId="0"/>
      <p:bldP spid="21" grpId="0"/>
      <p:bldP spid="26" grpId="0"/>
      <p:bldP spid="27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3B41A587-8293-4C3B-8AF6-D707BECF4975}"/>
              </a:ext>
            </a:extLst>
          </p:cNvPr>
          <p:cNvSpPr/>
          <p:nvPr/>
        </p:nvSpPr>
        <p:spPr>
          <a:xfrm>
            <a:off x="1817476" y="1755472"/>
            <a:ext cx="9134045" cy="2952917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77" name="Rectangle 76">
            <a:extLst>
              <a:ext uri="{FF2B5EF4-FFF2-40B4-BE49-F238E27FC236}">
                <a16:creationId xmlns:a16="http://schemas.microsoft.com/office/drawing/2014/main" id="{72D1761D-8AF4-413C-985A-DF06A6647258}"/>
              </a:ext>
            </a:extLst>
          </p:cNvPr>
          <p:cNvSpPr/>
          <p:nvPr/>
        </p:nvSpPr>
        <p:spPr>
          <a:xfrm>
            <a:off x="0" y="-15404"/>
            <a:ext cx="12192000" cy="993811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78" name="Rectangle: Rounded Corners 77">
            <a:extLst>
              <a:ext uri="{FF2B5EF4-FFF2-40B4-BE49-F238E27FC236}">
                <a16:creationId xmlns:a16="http://schemas.microsoft.com/office/drawing/2014/main" id="{4C916D65-FD43-4CD3-8704-E2D4A752BECC}"/>
              </a:ext>
            </a:extLst>
          </p:cNvPr>
          <p:cNvSpPr/>
          <p:nvPr/>
        </p:nvSpPr>
        <p:spPr>
          <a:xfrm>
            <a:off x="2999118" y="35675"/>
            <a:ext cx="3809474" cy="861448"/>
          </a:xfrm>
          <a:prstGeom prst="roundRect">
            <a:avLst/>
          </a:prstGeom>
          <a:solidFill>
            <a:srgbClr val="52CBB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79" name="TextBox 78">
            <a:extLst>
              <a:ext uri="{FF2B5EF4-FFF2-40B4-BE49-F238E27FC236}">
                <a16:creationId xmlns:a16="http://schemas.microsoft.com/office/drawing/2014/main" id="{1EE4D7CF-CFC6-4C82-A24A-242DDF3CCC5E}"/>
              </a:ext>
            </a:extLst>
          </p:cNvPr>
          <p:cNvSpPr txBox="1"/>
          <p:nvPr/>
        </p:nvSpPr>
        <p:spPr>
          <a:xfrm>
            <a:off x="1248670" y="296834"/>
            <a:ext cx="1365378" cy="369332"/>
          </a:xfrm>
          <a:prstGeom prst="rect">
            <a:avLst/>
          </a:prstGeom>
          <a:noFill/>
        </p:spPr>
        <p:txBody>
          <a:bodyPr wrap="square" rtlCol="1" anchor="ctr">
            <a:spAutoFit/>
          </a:bodyPr>
          <a:lstStyle>
            <a:defPPr>
              <a:defRPr lang="he-IL"/>
            </a:defPPr>
            <a:lvl1pPr rtl="1">
              <a:defRPr>
                <a:solidFill>
                  <a:schemeClr val="bg1">
                    <a:lumMod val="65000"/>
                  </a:schemeClr>
                </a:solidFill>
                <a:latin typeface="Secular One" panose="00000500000000000000" pitchFamily="2" charset="-79"/>
                <a:cs typeface="Secular One" panose="00000500000000000000" pitchFamily="2" charset="-79"/>
              </a:defRPr>
            </a:lvl1pPr>
          </a:lstStyle>
          <a:p>
            <a:r>
              <a:rPr lang="en-US"/>
              <a:t>Disruptive</a:t>
            </a:r>
            <a:r>
              <a:rPr lang="he-IL"/>
              <a:t> </a:t>
            </a:r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5E9C8E8D-5039-42AE-AB8D-5B298221241D}"/>
              </a:ext>
            </a:extLst>
          </p:cNvPr>
          <p:cNvSpPr txBox="1"/>
          <p:nvPr/>
        </p:nvSpPr>
        <p:spPr>
          <a:xfrm>
            <a:off x="2999118" y="158335"/>
            <a:ext cx="3809474" cy="646331"/>
          </a:xfrm>
          <a:prstGeom prst="rect">
            <a:avLst/>
          </a:prstGeom>
          <a:noFill/>
        </p:spPr>
        <p:txBody>
          <a:bodyPr wrap="square" rtlCol="1" anchor="ctr">
            <a:spAutoFit/>
          </a:bodyPr>
          <a:lstStyle>
            <a:defPPr>
              <a:defRPr lang="he-IL"/>
            </a:defPPr>
            <a:lvl1pPr rtl="1">
              <a:defRPr sz="3200">
                <a:solidFill>
                  <a:schemeClr val="bg1"/>
                </a:solidFill>
                <a:latin typeface="Secular One" panose="00000500000000000000" pitchFamily="2" charset="-79"/>
                <a:cs typeface="Secular One" panose="00000500000000000000" pitchFamily="2" charset="-79"/>
              </a:defRPr>
            </a:lvl1pPr>
          </a:lstStyle>
          <a:p>
            <a:r>
              <a:rPr lang="en-US" sz="3600"/>
              <a:t>Strategic Canvas</a:t>
            </a:r>
            <a:endParaRPr lang="he-IL" sz="3600"/>
          </a:p>
        </p:txBody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id="{73FE374C-FCC9-4CF5-9207-1257405B00D7}"/>
              </a:ext>
            </a:extLst>
          </p:cNvPr>
          <p:cNvSpPr txBox="1"/>
          <p:nvPr/>
        </p:nvSpPr>
        <p:spPr>
          <a:xfrm>
            <a:off x="7193662" y="296835"/>
            <a:ext cx="1178141" cy="369332"/>
          </a:xfrm>
          <a:prstGeom prst="rect">
            <a:avLst/>
          </a:prstGeom>
          <a:noFill/>
        </p:spPr>
        <p:txBody>
          <a:bodyPr wrap="square" rtlCol="1" anchor="ctr">
            <a:spAutoFit/>
          </a:bodyPr>
          <a:lstStyle>
            <a:defPPr>
              <a:defRPr lang="he-IL"/>
            </a:defPPr>
            <a:lvl1pPr algn="r" rtl="1">
              <a:defRPr>
                <a:solidFill>
                  <a:schemeClr val="bg1">
                    <a:lumMod val="65000"/>
                  </a:schemeClr>
                </a:solidFill>
                <a:latin typeface="Secular One" panose="00000500000000000000" pitchFamily="2" charset="-79"/>
                <a:cs typeface="Secular One" panose="00000500000000000000" pitchFamily="2" charset="-79"/>
              </a:defRPr>
            </a:lvl1pPr>
          </a:lstStyle>
          <a:p>
            <a:pPr algn="l"/>
            <a:r>
              <a:rPr lang="en-US"/>
              <a:t>Six Paths</a:t>
            </a:r>
            <a:endParaRPr lang="he-IL"/>
          </a:p>
        </p:txBody>
      </p:sp>
      <p:sp>
        <p:nvSpPr>
          <p:cNvPr id="82" name="TextBox 81">
            <a:extLst>
              <a:ext uri="{FF2B5EF4-FFF2-40B4-BE49-F238E27FC236}">
                <a16:creationId xmlns:a16="http://schemas.microsoft.com/office/drawing/2014/main" id="{48859344-8B97-48E8-A91A-B143BF58BAB6}"/>
              </a:ext>
            </a:extLst>
          </p:cNvPr>
          <p:cNvSpPr txBox="1"/>
          <p:nvPr/>
        </p:nvSpPr>
        <p:spPr>
          <a:xfrm>
            <a:off x="8756873" y="296835"/>
            <a:ext cx="1948031" cy="369332"/>
          </a:xfrm>
          <a:prstGeom prst="rect">
            <a:avLst/>
          </a:prstGeom>
          <a:noFill/>
        </p:spPr>
        <p:txBody>
          <a:bodyPr wrap="square" rtlCol="1" anchor="ctr">
            <a:spAutoFit/>
          </a:bodyPr>
          <a:lstStyle>
            <a:defPPr>
              <a:defRPr lang="he-IL"/>
            </a:defPPr>
            <a:lvl1pPr algn="r" rtl="1">
              <a:defRPr>
                <a:solidFill>
                  <a:schemeClr val="bg1">
                    <a:lumMod val="65000"/>
                  </a:schemeClr>
                </a:solidFill>
                <a:latin typeface="Secular One" panose="00000500000000000000" pitchFamily="2" charset="-79"/>
                <a:cs typeface="Secular One" panose="00000500000000000000" pitchFamily="2" charset="-79"/>
              </a:defRPr>
            </a:lvl1pPr>
          </a:lstStyle>
          <a:p>
            <a:pPr algn="l" rtl="0"/>
            <a:r>
              <a:rPr lang="en-US"/>
              <a:t>Business Canvas</a:t>
            </a:r>
            <a:endParaRPr lang="he-IL"/>
          </a:p>
        </p:txBody>
      </p:sp>
      <p:sp>
        <p:nvSpPr>
          <p:cNvPr id="90" name="TextBox 89">
            <a:extLst>
              <a:ext uri="{FF2B5EF4-FFF2-40B4-BE49-F238E27FC236}">
                <a16:creationId xmlns:a16="http://schemas.microsoft.com/office/drawing/2014/main" id="{AE01207E-FE9D-4969-827E-ACADD79B137A}"/>
              </a:ext>
            </a:extLst>
          </p:cNvPr>
          <p:cNvSpPr txBox="1"/>
          <p:nvPr/>
        </p:nvSpPr>
        <p:spPr>
          <a:xfrm>
            <a:off x="11089976" y="296835"/>
            <a:ext cx="949624" cy="369332"/>
          </a:xfrm>
          <a:prstGeom prst="rect">
            <a:avLst/>
          </a:prstGeom>
          <a:noFill/>
        </p:spPr>
        <p:txBody>
          <a:bodyPr wrap="square" rtlCol="1" anchor="ctr">
            <a:spAutoFit/>
          </a:bodyPr>
          <a:lstStyle>
            <a:defPPr>
              <a:defRPr lang="he-IL"/>
            </a:defPPr>
            <a:lvl1pPr algn="r" rtl="1">
              <a:defRPr>
                <a:solidFill>
                  <a:schemeClr val="bg1">
                    <a:lumMod val="65000"/>
                  </a:schemeClr>
                </a:solidFill>
                <a:latin typeface="Secular One" panose="00000500000000000000" pitchFamily="2" charset="-79"/>
                <a:cs typeface="Secular One" panose="00000500000000000000" pitchFamily="2" charset="-79"/>
              </a:defRPr>
            </a:lvl1pPr>
          </a:lstStyle>
          <a:p>
            <a:pPr algn="l"/>
            <a:r>
              <a:rPr lang="en-US"/>
              <a:t>PESTEL</a:t>
            </a:r>
            <a:endParaRPr lang="he-IL"/>
          </a:p>
        </p:txBody>
      </p:sp>
      <p:sp>
        <p:nvSpPr>
          <p:cNvPr id="96" name="TextBox 95">
            <a:extLst>
              <a:ext uri="{FF2B5EF4-FFF2-40B4-BE49-F238E27FC236}">
                <a16:creationId xmlns:a16="http://schemas.microsoft.com/office/drawing/2014/main" id="{BCC50558-2443-42B5-A7CF-BF1953B04BC3}"/>
              </a:ext>
            </a:extLst>
          </p:cNvPr>
          <p:cNvSpPr txBox="1"/>
          <p:nvPr/>
        </p:nvSpPr>
        <p:spPr>
          <a:xfrm>
            <a:off x="215128" y="308276"/>
            <a:ext cx="648472" cy="369332"/>
          </a:xfrm>
          <a:prstGeom prst="rect">
            <a:avLst/>
          </a:prstGeom>
          <a:noFill/>
        </p:spPr>
        <p:txBody>
          <a:bodyPr wrap="square" rtlCol="1" anchor="ctr">
            <a:spAutoFit/>
          </a:bodyPr>
          <a:lstStyle>
            <a:defPPr>
              <a:defRPr lang="he-IL"/>
            </a:defPPr>
            <a:lvl1pPr algn="r" rtl="1">
              <a:defRPr>
                <a:solidFill>
                  <a:schemeClr val="bg1">
                    <a:lumMod val="65000"/>
                  </a:schemeClr>
                </a:solidFill>
                <a:latin typeface="Secular One" panose="00000500000000000000" pitchFamily="2" charset="-79"/>
                <a:cs typeface="Secular One" panose="00000500000000000000" pitchFamily="2" charset="-79"/>
              </a:defRPr>
            </a:lvl1pPr>
          </a:lstStyle>
          <a:p>
            <a:pPr algn="l"/>
            <a:r>
              <a:rPr lang="en-US"/>
              <a:t>Idea</a:t>
            </a:r>
            <a:endParaRPr lang="he-IL"/>
          </a:p>
        </p:txBody>
      </p: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4B86B9F3-B49E-48AA-A247-FE9DF68351FA}"/>
              </a:ext>
            </a:extLst>
          </p:cNvPr>
          <p:cNvCxnSpPr>
            <a:cxnSpLocks/>
            <a:stCxn id="37" idx="7"/>
            <a:endCxn id="38" idx="3"/>
          </p:cNvCxnSpPr>
          <p:nvPr/>
        </p:nvCxnSpPr>
        <p:spPr>
          <a:xfrm flipV="1">
            <a:off x="2731847" y="2483594"/>
            <a:ext cx="1395207" cy="1017183"/>
          </a:xfrm>
          <a:prstGeom prst="line">
            <a:avLst/>
          </a:prstGeom>
          <a:ln w="38100">
            <a:solidFill>
              <a:srgbClr val="F15A3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1450ACE0-6783-44C3-A3F5-193A22BA0768}"/>
              </a:ext>
            </a:extLst>
          </p:cNvPr>
          <p:cNvCxnSpPr>
            <a:cxnSpLocks/>
            <a:stCxn id="38" idx="5"/>
            <a:endCxn id="39" idx="1"/>
          </p:cNvCxnSpPr>
          <p:nvPr/>
        </p:nvCxnSpPr>
        <p:spPr>
          <a:xfrm>
            <a:off x="4230326" y="2483594"/>
            <a:ext cx="1400340" cy="1229885"/>
          </a:xfrm>
          <a:prstGeom prst="line">
            <a:avLst/>
          </a:prstGeom>
          <a:ln w="38100">
            <a:solidFill>
              <a:srgbClr val="F15A3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52B5491A-F6FE-404D-B43F-729F52D1CBF7}"/>
              </a:ext>
            </a:extLst>
          </p:cNvPr>
          <p:cNvCxnSpPr>
            <a:cxnSpLocks/>
            <a:stCxn id="39" idx="6"/>
            <a:endCxn id="40" idx="6"/>
          </p:cNvCxnSpPr>
          <p:nvPr/>
        </p:nvCxnSpPr>
        <p:spPr>
          <a:xfrm>
            <a:off x="5755327" y="3765115"/>
            <a:ext cx="1466897" cy="13281"/>
          </a:xfrm>
          <a:prstGeom prst="line">
            <a:avLst/>
          </a:prstGeom>
          <a:ln w="38100">
            <a:solidFill>
              <a:srgbClr val="F15A3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75B929A5-8CC0-4F72-8B62-098AF75228B1}"/>
              </a:ext>
            </a:extLst>
          </p:cNvPr>
          <p:cNvCxnSpPr>
            <a:cxnSpLocks/>
            <a:stCxn id="40" idx="5"/>
            <a:endCxn id="41" idx="5"/>
          </p:cNvCxnSpPr>
          <p:nvPr/>
        </p:nvCxnSpPr>
        <p:spPr>
          <a:xfrm>
            <a:off x="7200835" y="3830032"/>
            <a:ext cx="1486276" cy="750219"/>
          </a:xfrm>
          <a:prstGeom prst="line">
            <a:avLst/>
          </a:prstGeom>
          <a:ln w="38100">
            <a:solidFill>
              <a:srgbClr val="F15A3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37DD4BF5-AB15-44C5-AAF2-463E5B3384A2}"/>
              </a:ext>
            </a:extLst>
          </p:cNvPr>
          <p:cNvCxnSpPr>
            <a:cxnSpLocks/>
            <a:stCxn id="41" idx="3"/>
          </p:cNvCxnSpPr>
          <p:nvPr/>
        </p:nvCxnSpPr>
        <p:spPr>
          <a:xfrm flipV="1">
            <a:off x="8583839" y="3613017"/>
            <a:ext cx="1533598" cy="967234"/>
          </a:xfrm>
          <a:prstGeom prst="line">
            <a:avLst/>
          </a:prstGeom>
          <a:ln w="38100">
            <a:solidFill>
              <a:srgbClr val="F15A3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4E1BC565-329E-4F82-ACFC-F014BFF8AC80}"/>
              </a:ext>
            </a:extLst>
          </p:cNvPr>
          <p:cNvCxnSpPr>
            <a:cxnSpLocks/>
            <a:stCxn id="44" idx="5"/>
            <a:endCxn id="45" idx="5"/>
          </p:cNvCxnSpPr>
          <p:nvPr/>
        </p:nvCxnSpPr>
        <p:spPr>
          <a:xfrm>
            <a:off x="2731847" y="2348603"/>
            <a:ext cx="1494232" cy="1777972"/>
          </a:xfrm>
          <a:prstGeom prst="line">
            <a:avLst/>
          </a:prstGeom>
          <a:ln w="38100">
            <a:solidFill>
              <a:srgbClr val="457B9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52DE019D-4EDE-4DD6-BE9D-E0E8FF405F39}"/>
              </a:ext>
            </a:extLst>
          </p:cNvPr>
          <p:cNvCxnSpPr>
            <a:cxnSpLocks/>
            <a:stCxn id="46" idx="3"/>
            <a:endCxn id="45" idx="3"/>
          </p:cNvCxnSpPr>
          <p:nvPr/>
        </p:nvCxnSpPr>
        <p:spPr>
          <a:xfrm flipH="1">
            <a:off x="4122807" y="2361498"/>
            <a:ext cx="1489616" cy="1765077"/>
          </a:xfrm>
          <a:prstGeom prst="line">
            <a:avLst/>
          </a:prstGeom>
          <a:ln w="38100">
            <a:solidFill>
              <a:srgbClr val="457B9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44AEE5DC-60D0-4FAC-837C-A7EEFB8CA888}"/>
              </a:ext>
            </a:extLst>
          </p:cNvPr>
          <p:cNvCxnSpPr>
            <a:cxnSpLocks/>
            <a:stCxn id="47" idx="2"/>
            <a:endCxn id="46" idx="6"/>
          </p:cNvCxnSpPr>
          <p:nvPr/>
        </p:nvCxnSpPr>
        <p:spPr>
          <a:xfrm flipH="1" flipV="1">
            <a:off x="5737084" y="2309862"/>
            <a:ext cx="1330523" cy="8642"/>
          </a:xfrm>
          <a:prstGeom prst="line">
            <a:avLst/>
          </a:prstGeom>
          <a:ln w="38100">
            <a:solidFill>
              <a:srgbClr val="457B9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7ADCBAF5-555B-43F2-B68B-F95B4B7CE365}"/>
              </a:ext>
            </a:extLst>
          </p:cNvPr>
          <p:cNvCxnSpPr>
            <a:cxnSpLocks/>
            <a:stCxn id="48" idx="2"/>
            <a:endCxn id="47" idx="6"/>
          </p:cNvCxnSpPr>
          <p:nvPr/>
        </p:nvCxnSpPr>
        <p:spPr>
          <a:xfrm flipH="1">
            <a:off x="7213657" y="2018374"/>
            <a:ext cx="1349198" cy="300130"/>
          </a:xfrm>
          <a:prstGeom prst="line">
            <a:avLst/>
          </a:prstGeom>
          <a:ln w="38100">
            <a:solidFill>
              <a:srgbClr val="457B9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2F70137E-CFF8-46DD-8757-42B61C8685D4}"/>
              </a:ext>
            </a:extLst>
          </p:cNvPr>
          <p:cNvCxnSpPr>
            <a:cxnSpLocks/>
            <a:stCxn id="49" idx="6"/>
            <a:endCxn id="48" idx="6"/>
          </p:cNvCxnSpPr>
          <p:nvPr/>
        </p:nvCxnSpPr>
        <p:spPr>
          <a:xfrm flipH="1">
            <a:off x="8708905" y="2018374"/>
            <a:ext cx="1481624" cy="0"/>
          </a:xfrm>
          <a:prstGeom prst="line">
            <a:avLst/>
          </a:prstGeom>
          <a:ln w="38100">
            <a:solidFill>
              <a:srgbClr val="457B9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Oval 36">
            <a:extLst>
              <a:ext uri="{FF2B5EF4-FFF2-40B4-BE49-F238E27FC236}">
                <a16:creationId xmlns:a16="http://schemas.microsoft.com/office/drawing/2014/main" id="{4C22F5D1-7779-4C68-A670-AE2557AFAE2C}"/>
              </a:ext>
            </a:extLst>
          </p:cNvPr>
          <p:cNvSpPr/>
          <p:nvPr/>
        </p:nvSpPr>
        <p:spPr>
          <a:xfrm>
            <a:off x="2607186" y="3479388"/>
            <a:ext cx="146050" cy="146050"/>
          </a:xfrm>
          <a:prstGeom prst="ellipse">
            <a:avLst/>
          </a:prstGeom>
          <a:solidFill>
            <a:srgbClr val="F15A3A"/>
          </a:solidFill>
          <a:ln>
            <a:solidFill>
              <a:srgbClr val="F15A3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Oval 37">
            <a:extLst>
              <a:ext uri="{FF2B5EF4-FFF2-40B4-BE49-F238E27FC236}">
                <a16:creationId xmlns:a16="http://schemas.microsoft.com/office/drawing/2014/main" id="{F8D1ACF3-F991-4F10-98DC-B4293D1B279C}"/>
              </a:ext>
            </a:extLst>
          </p:cNvPr>
          <p:cNvSpPr/>
          <p:nvPr/>
        </p:nvSpPr>
        <p:spPr>
          <a:xfrm>
            <a:off x="4105665" y="2358933"/>
            <a:ext cx="146050" cy="146050"/>
          </a:xfrm>
          <a:prstGeom prst="ellipse">
            <a:avLst/>
          </a:prstGeom>
          <a:solidFill>
            <a:srgbClr val="F15A3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Oval 38">
            <a:extLst>
              <a:ext uri="{FF2B5EF4-FFF2-40B4-BE49-F238E27FC236}">
                <a16:creationId xmlns:a16="http://schemas.microsoft.com/office/drawing/2014/main" id="{1453E76E-6991-4AAE-9A9D-82C350E90642}"/>
              </a:ext>
            </a:extLst>
          </p:cNvPr>
          <p:cNvSpPr/>
          <p:nvPr/>
        </p:nvSpPr>
        <p:spPr>
          <a:xfrm>
            <a:off x="5609277" y="3692090"/>
            <a:ext cx="146050" cy="146050"/>
          </a:xfrm>
          <a:prstGeom prst="ellipse">
            <a:avLst/>
          </a:prstGeom>
          <a:solidFill>
            <a:srgbClr val="F15A3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Oval 39">
            <a:extLst>
              <a:ext uri="{FF2B5EF4-FFF2-40B4-BE49-F238E27FC236}">
                <a16:creationId xmlns:a16="http://schemas.microsoft.com/office/drawing/2014/main" id="{895E6A81-4284-4A50-A12B-14674451F02B}"/>
              </a:ext>
            </a:extLst>
          </p:cNvPr>
          <p:cNvSpPr/>
          <p:nvPr/>
        </p:nvSpPr>
        <p:spPr>
          <a:xfrm>
            <a:off x="7076174" y="3705371"/>
            <a:ext cx="146050" cy="146050"/>
          </a:xfrm>
          <a:prstGeom prst="ellipse">
            <a:avLst/>
          </a:prstGeom>
          <a:solidFill>
            <a:srgbClr val="F15A3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Oval 40">
            <a:extLst>
              <a:ext uri="{FF2B5EF4-FFF2-40B4-BE49-F238E27FC236}">
                <a16:creationId xmlns:a16="http://schemas.microsoft.com/office/drawing/2014/main" id="{D5E43454-CAD9-46FD-8265-6A6270F6E173}"/>
              </a:ext>
            </a:extLst>
          </p:cNvPr>
          <p:cNvSpPr/>
          <p:nvPr/>
        </p:nvSpPr>
        <p:spPr>
          <a:xfrm>
            <a:off x="8562450" y="4455590"/>
            <a:ext cx="146050" cy="146050"/>
          </a:xfrm>
          <a:prstGeom prst="ellipse">
            <a:avLst/>
          </a:prstGeom>
          <a:solidFill>
            <a:srgbClr val="F15A3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Oval 41">
            <a:extLst>
              <a:ext uri="{FF2B5EF4-FFF2-40B4-BE49-F238E27FC236}">
                <a16:creationId xmlns:a16="http://schemas.microsoft.com/office/drawing/2014/main" id="{EE7DD55D-5506-48FB-AF5D-9D57751D5F78}"/>
              </a:ext>
            </a:extLst>
          </p:cNvPr>
          <p:cNvSpPr/>
          <p:nvPr/>
        </p:nvSpPr>
        <p:spPr>
          <a:xfrm>
            <a:off x="10047946" y="3525659"/>
            <a:ext cx="146050" cy="146050"/>
          </a:xfrm>
          <a:prstGeom prst="ellipse">
            <a:avLst/>
          </a:prstGeom>
          <a:solidFill>
            <a:srgbClr val="F15A3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Oval 43">
            <a:extLst>
              <a:ext uri="{FF2B5EF4-FFF2-40B4-BE49-F238E27FC236}">
                <a16:creationId xmlns:a16="http://schemas.microsoft.com/office/drawing/2014/main" id="{39DCE144-1743-488D-94A0-E307AC81A5EB}"/>
              </a:ext>
            </a:extLst>
          </p:cNvPr>
          <p:cNvSpPr/>
          <p:nvPr/>
        </p:nvSpPr>
        <p:spPr>
          <a:xfrm>
            <a:off x="2607186" y="2223942"/>
            <a:ext cx="146050" cy="146050"/>
          </a:xfrm>
          <a:prstGeom prst="ellipse">
            <a:avLst/>
          </a:prstGeom>
          <a:solidFill>
            <a:srgbClr val="457B9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Oval 44">
            <a:extLst>
              <a:ext uri="{FF2B5EF4-FFF2-40B4-BE49-F238E27FC236}">
                <a16:creationId xmlns:a16="http://schemas.microsoft.com/office/drawing/2014/main" id="{7F02ABC8-0886-4C12-AEAC-53C386AF96C6}"/>
              </a:ext>
            </a:extLst>
          </p:cNvPr>
          <p:cNvSpPr/>
          <p:nvPr/>
        </p:nvSpPr>
        <p:spPr>
          <a:xfrm>
            <a:off x="4101418" y="4001914"/>
            <a:ext cx="146050" cy="146050"/>
          </a:xfrm>
          <a:prstGeom prst="ellipse">
            <a:avLst/>
          </a:prstGeom>
          <a:solidFill>
            <a:srgbClr val="457B9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Oval 45">
            <a:extLst>
              <a:ext uri="{FF2B5EF4-FFF2-40B4-BE49-F238E27FC236}">
                <a16:creationId xmlns:a16="http://schemas.microsoft.com/office/drawing/2014/main" id="{FA98F357-0F43-4078-B157-002046DFD2C7}"/>
              </a:ext>
            </a:extLst>
          </p:cNvPr>
          <p:cNvSpPr/>
          <p:nvPr/>
        </p:nvSpPr>
        <p:spPr>
          <a:xfrm>
            <a:off x="5591034" y="2236837"/>
            <a:ext cx="146050" cy="146050"/>
          </a:xfrm>
          <a:prstGeom prst="ellipse">
            <a:avLst/>
          </a:prstGeom>
          <a:solidFill>
            <a:srgbClr val="457B9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Oval 46">
            <a:extLst>
              <a:ext uri="{FF2B5EF4-FFF2-40B4-BE49-F238E27FC236}">
                <a16:creationId xmlns:a16="http://schemas.microsoft.com/office/drawing/2014/main" id="{D49C8D8E-982C-4633-86C5-EC67B9F63189}"/>
              </a:ext>
            </a:extLst>
          </p:cNvPr>
          <p:cNvSpPr/>
          <p:nvPr/>
        </p:nvSpPr>
        <p:spPr>
          <a:xfrm>
            <a:off x="7067607" y="2245479"/>
            <a:ext cx="146050" cy="146050"/>
          </a:xfrm>
          <a:prstGeom prst="ellipse">
            <a:avLst/>
          </a:prstGeom>
          <a:solidFill>
            <a:srgbClr val="457B9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Oval 47">
            <a:extLst>
              <a:ext uri="{FF2B5EF4-FFF2-40B4-BE49-F238E27FC236}">
                <a16:creationId xmlns:a16="http://schemas.microsoft.com/office/drawing/2014/main" id="{0C2B4AC2-F693-48B0-8285-CD18DC5598E5}"/>
              </a:ext>
            </a:extLst>
          </p:cNvPr>
          <p:cNvSpPr/>
          <p:nvPr/>
        </p:nvSpPr>
        <p:spPr>
          <a:xfrm>
            <a:off x="8562855" y="1945349"/>
            <a:ext cx="146050" cy="146050"/>
          </a:xfrm>
          <a:prstGeom prst="ellipse">
            <a:avLst/>
          </a:prstGeom>
          <a:solidFill>
            <a:srgbClr val="457B9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Oval 48">
            <a:extLst>
              <a:ext uri="{FF2B5EF4-FFF2-40B4-BE49-F238E27FC236}">
                <a16:creationId xmlns:a16="http://schemas.microsoft.com/office/drawing/2014/main" id="{62334393-035E-4E44-A9E7-64B9323E8AFD}"/>
              </a:ext>
            </a:extLst>
          </p:cNvPr>
          <p:cNvSpPr/>
          <p:nvPr/>
        </p:nvSpPr>
        <p:spPr>
          <a:xfrm>
            <a:off x="10044479" y="1945349"/>
            <a:ext cx="146050" cy="146050"/>
          </a:xfrm>
          <a:prstGeom prst="ellipse">
            <a:avLst/>
          </a:prstGeom>
          <a:solidFill>
            <a:srgbClr val="457B9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1F495137-8857-4733-A6D6-487ED0823D27}"/>
              </a:ext>
            </a:extLst>
          </p:cNvPr>
          <p:cNvSpPr txBox="1"/>
          <p:nvPr/>
        </p:nvSpPr>
        <p:spPr>
          <a:xfrm>
            <a:off x="1859588" y="5019949"/>
            <a:ext cx="165916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>
                <a:solidFill>
                  <a:schemeClr val="bg1"/>
                </a:solidFill>
                <a:latin typeface="Tw Cen MT" panose="020B0602020104020603" pitchFamily="34" charset="0"/>
              </a:rPr>
              <a:t>Safety</a:t>
            </a: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C0E03AA1-CAEB-4C12-97C1-9715CD95BB1F}"/>
              </a:ext>
            </a:extLst>
          </p:cNvPr>
          <p:cNvSpPr txBox="1"/>
          <p:nvPr/>
        </p:nvSpPr>
        <p:spPr>
          <a:xfrm>
            <a:off x="3343220" y="5027889"/>
            <a:ext cx="165916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>
                <a:solidFill>
                  <a:schemeClr val="bg1"/>
                </a:solidFill>
                <a:latin typeface="Tw Cen MT" panose="020B0602020104020603" pitchFamily="34" charset="0"/>
              </a:rPr>
              <a:t>Price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9928F365-2478-4A60-B17A-3CB5DBC83FEF}"/>
              </a:ext>
            </a:extLst>
          </p:cNvPr>
          <p:cNvCxnSpPr>
            <a:cxnSpLocks/>
          </p:cNvCxnSpPr>
          <p:nvPr/>
        </p:nvCxnSpPr>
        <p:spPr>
          <a:xfrm>
            <a:off x="1817476" y="4861245"/>
            <a:ext cx="9134045" cy="0"/>
          </a:xfrm>
          <a:prstGeom prst="line">
            <a:avLst/>
          </a:prstGeom>
          <a:ln w="571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4" name="TextBox 83">
            <a:extLst>
              <a:ext uri="{FF2B5EF4-FFF2-40B4-BE49-F238E27FC236}">
                <a16:creationId xmlns:a16="http://schemas.microsoft.com/office/drawing/2014/main" id="{08B99912-161F-4F09-95CD-07D710495F4C}"/>
              </a:ext>
            </a:extLst>
          </p:cNvPr>
          <p:cNvSpPr txBox="1"/>
          <p:nvPr/>
        </p:nvSpPr>
        <p:spPr>
          <a:xfrm>
            <a:off x="1101352" y="1755472"/>
            <a:ext cx="794321" cy="338554"/>
          </a:xfrm>
          <a:prstGeom prst="rect">
            <a:avLst/>
          </a:prstGeom>
          <a:noFill/>
        </p:spPr>
        <p:txBody>
          <a:bodyPr wrap="square" rtlCol="1" anchor="ctr">
            <a:spAutoFit/>
          </a:bodyPr>
          <a:lstStyle>
            <a:defPPr>
              <a:defRPr lang="he-IL"/>
            </a:defPPr>
            <a:lvl1pPr rtl="1">
              <a:defRPr>
                <a:solidFill>
                  <a:schemeClr val="bg1">
                    <a:lumMod val="65000"/>
                  </a:schemeClr>
                </a:solidFill>
                <a:latin typeface="Secular One" panose="00000500000000000000" pitchFamily="2" charset="-79"/>
                <a:cs typeface="Secular One" panose="00000500000000000000" pitchFamily="2" charset="-79"/>
              </a:defRPr>
            </a:lvl1pPr>
          </a:lstStyle>
          <a:p>
            <a:r>
              <a:rPr lang="en-US" sz="1600" b="1">
                <a:solidFill>
                  <a:schemeClr val="bg1">
                    <a:lumMod val="75000"/>
                  </a:schemeClr>
                </a:solidFill>
                <a:latin typeface="Sora" pitchFamily="2" charset="0"/>
                <a:ea typeface="Roboto" panose="02000000000000000000" pitchFamily="2" charset="0"/>
                <a:cs typeface="Sora" pitchFamily="2" charset="0"/>
              </a:rPr>
              <a:t>High</a:t>
            </a:r>
            <a:endParaRPr lang="he-IL" sz="1600" b="1">
              <a:solidFill>
                <a:schemeClr val="bg1">
                  <a:lumMod val="75000"/>
                </a:schemeClr>
              </a:solidFill>
              <a:latin typeface="Sora" pitchFamily="2" charset="0"/>
              <a:ea typeface="Roboto" panose="02000000000000000000" pitchFamily="2" charset="0"/>
            </a:endParaRPr>
          </a:p>
        </p:txBody>
      </p:sp>
      <p:sp>
        <p:nvSpPr>
          <p:cNvPr id="86" name="TextBox 85">
            <a:extLst>
              <a:ext uri="{FF2B5EF4-FFF2-40B4-BE49-F238E27FC236}">
                <a16:creationId xmlns:a16="http://schemas.microsoft.com/office/drawing/2014/main" id="{45D5A545-5A8C-427A-AE0E-707F5A5B8F20}"/>
              </a:ext>
            </a:extLst>
          </p:cNvPr>
          <p:cNvSpPr txBox="1"/>
          <p:nvPr/>
        </p:nvSpPr>
        <p:spPr>
          <a:xfrm>
            <a:off x="1137042" y="4439174"/>
            <a:ext cx="680722" cy="338554"/>
          </a:xfrm>
          <a:prstGeom prst="rect">
            <a:avLst/>
          </a:prstGeom>
          <a:noFill/>
        </p:spPr>
        <p:txBody>
          <a:bodyPr wrap="square" rtlCol="1" anchor="ctr">
            <a:spAutoFit/>
          </a:bodyPr>
          <a:lstStyle>
            <a:defPPr>
              <a:defRPr lang="he-IL"/>
            </a:defPPr>
            <a:lvl1pPr rtl="1">
              <a:defRPr sz="1600" b="1">
                <a:solidFill>
                  <a:schemeClr val="bg1">
                    <a:lumMod val="75000"/>
                  </a:schemeClr>
                </a:solidFill>
                <a:latin typeface="Sora" pitchFamily="2" charset="0"/>
                <a:ea typeface="Roboto" panose="02000000000000000000" pitchFamily="2" charset="0"/>
                <a:cs typeface="Sora" pitchFamily="2" charset="0"/>
              </a:defRPr>
            </a:lvl1pPr>
          </a:lstStyle>
          <a:p>
            <a:r>
              <a:rPr lang="en-US"/>
              <a:t>Low</a:t>
            </a:r>
            <a:endParaRPr lang="he-IL"/>
          </a:p>
        </p:txBody>
      </p:sp>
      <p:sp>
        <p:nvSpPr>
          <p:cNvPr id="87" name="TextBox 86">
            <a:extLst>
              <a:ext uri="{FF2B5EF4-FFF2-40B4-BE49-F238E27FC236}">
                <a16:creationId xmlns:a16="http://schemas.microsoft.com/office/drawing/2014/main" id="{1187ED6E-A95A-4D66-943D-905D5FEC539C}"/>
              </a:ext>
            </a:extLst>
          </p:cNvPr>
          <p:cNvSpPr txBox="1"/>
          <p:nvPr/>
        </p:nvSpPr>
        <p:spPr>
          <a:xfrm rot="16200000">
            <a:off x="-152760" y="3044255"/>
            <a:ext cx="1906055" cy="338554"/>
          </a:xfrm>
          <a:prstGeom prst="rect">
            <a:avLst/>
          </a:prstGeom>
          <a:noFill/>
        </p:spPr>
        <p:txBody>
          <a:bodyPr wrap="square" rtlCol="1" anchor="ctr">
            <a:spAutoFit/>
          </a:bodyPr>
          <a:lstStyle>
            <a:defPPr>
              <a:defRPr lang="he-IL"/>
            </a:defPPr>
            <a:lvl1pPr rtl="1">
              <a:defRPr>
                <a:solidFill>
                  <a:schemeClr val="bg1">
                    <a:lumMod val="65000"/>
                  </a:schemeClr>
                </a:solidFill>
                <a:latin typeface="Secular One" panose="00000500000000000000" pitchFamily="2" charset="-79"/>
                <a:cs typeface="Secular One" panose="00000500000000000000" pitchFamily="2" charset="-79"/>
              </a:defRPr>
            </a:lvl1pPr>
          </a:lstStyle>
          <a:p>
            <a:r>
              <a:rPr lang="en-US" sz="1600" b="1">
                <a:solidFill>
                  <a:schemeClr val="bg1">
                    <a:lumMod val="75000"/>
                  </a:schemeClr>
                </a:solidFill>
                <a:latin typeface="Sora" pitchFamily="2" charset="0"/>
                <a:ea typeface="Roboto" panose="02000000000000000000" pitchFamily="2" charset="0"/>
                <a:cs typeface="Sora" pitchFamily="2" charset="0"/>
              </a:rPr>
              <a:t>Offering</a:t>
            </a:r>
            <a:r>
              <a:rPr lang="en-US" sz="1600" b="1">
                <a:solidFill>
                  <a:schemeClr val="bg1"/>
                </a:solidFill>
                <a:latin typeface="Sora" pitchFamily="2" charset="0"/>
                <a:ea typeface="Roboto" panose="02000000000000000000" pitchFamily="2" charset="0"/>
                <a:cs typeface="Sora" pitchFamily="2" charset="0"/>
              </a:rPr>
              <a:t> </a:t>
            </a:r>
            <a:r>
              <a:rPr lang="en-US" sz="1600" b="1">
                <a:solidFill>
                  <a:schemeClr val="bg1">
                    <a:lumMod val="75000"/>
                  </a:schemeClr>
                </a:solidFill>
                <a:latin typeface="Sora" pitchFamily="2" charset="0"/>
                <a:ea typeface="Roboto" panose="02000000000000000000" pitchFamily="2" charset="0"/>
                <a:cs typeface="Sora" pitchFamily="2" charset="0"/>
              </a:rPr>
              <a:t>Level</a:t>
            </a:r>
            <a:endParaRPr lang="he-IL" sz="1600" b="1">
              <a:solidFill>
                <a:schemeClr val="bg1">
                  <a:lumMod val="75000"/>
                </a:schemeClr>
              </a:solidFill>
              <a:latin typeface="Sora" pitchFamily="2" charset="0"/>
              <a:ea typeface="Roboto" panose="02000000000000000000" pitchFamily="2" charset="0"/>
            </a:endParaRP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3535A0FB-E657-46F0-9809-344F45C36F33}"/>
              </a:ext>
            </a:extLst>
          </p:cNvPr>
          <p:cNvCxnSpPr/>
          <p:nvPr/>
        </p:nvCxnSpPr>
        <p:spPr>
          <a:xfrm>
            <a:off x="4945398" y="6176865"/>
            <a:ext cx="1150602" cy="0"/>
          </a:xfrm>
          <a:prstGeom prst="line">
            <a:avLst/>
          </a:prstGeom>
          <a:ln w="76200">
            <a:solidFill>
              <a:srgbClr val="457B9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9" name="TextBox 88">
            <a:extLst>
              <a:ext uri="{FF2B5EF4-FFF2-40B4-BE49-F238E27FC236}">
                <a16:creationId xmlns:a16="http://schemas.microsoft.com/office/drawing/2014/main" id="{A257565F-775F-4138-9342-B9EF448887E1}"/>
              </a:ext>
            </a:extLst>
          </p:cNvPr>
          <p:cNvSpPr txBox="1"/>
          <p:nvPr/>
        </p:nvSpPr>
        <p:spPr>
          <a:xfrm>
            <a:off x="6096001" y="5979595"/>
            <a:ext cx="12259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>
                <a:solidFill>
                  <a:schemeClr val="bg1"/>
                </a:solidFill>
                <a:latin typeface="Tw Cen MT" panose="020B0602020104020603" pitchFamily="34" charset="0"/>
              </a:rPr>
              <a:t>Airless tire</a:t>
            </a:r>
          </a:p>
        </p:txBody>
      </p:sp>
      <p:cxnSp>
        <p:nvCxnSpPr>
          <p:cNvPr id="91" name="Straight Connector 90">
            <a:extLst>
              <a:ext uri="{FF2B5EF4-FFF2-40B4-BE49-F238E27FC236}">
                <a16:creationId xmlns:a16="http://schemas.microsoft.com/office/drawing/2014/main" id="{02684391-BBCB-47BB-A0D4-D43A7FA1FA41}"/>
              </a:ext>
            </a:extLst>
          </p:cNvPr>
          <p:cNvCxnSpPr/>
          <p:nvPr/>
        </p:nvCxnSpPr>
        <p:spPr>
          <a:xfrm>
            <a:off x="4945398" y="6503437"/>
            <a:ext cx="1150602" cy="0"/>
          </a:xfrm>
          <a:prstGeom prst="line">
            <a:avLst/>
          </a:prstGeom>
          <a:ln w="76200">
            <a:solidFill>
              <a:srgbClr val="F15A3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2" name="TextBox 91">
            <a:extLst>
              <a:ext uri="{FF2B5EF4-FFF2-40B4-BE49-F238E27FC236}">
                <a16:creationId xmlns:a16="http://schemas.microsoft.com/office/drawing/2014/main" id="{7423671D-CB58-4A41-A192-AC9915241252}"/>
              </a:ext>
            </a:extLst>
          </p:cNvPr>
          <p:cNvSpPr txBox="1"/>
          <p:nvPr/>
        </p:nvSpPr>
        <p:spPr>
          <a:xfrm>
            <a:off x="6096000" y="6296836"/>
            <a:ext cx="18616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  <a:latin typeface="Tw Cen MT" panose="020B0602020104020603" pitchFamily="34" charset="0"/>
              </a:rPr>
              <a:t>Traditional tires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290ECB51-AEF7-45B9-B4A3-F611092C997D}"/>
              </a:ext>
            </a:extLst>
          </p:cNvPr>
          <p:cNvSpPr txBox="1"/>
          <p:nvPr/>
        </p:nvSpPr>
        <p:spPr>
          <a:xfrm>
            <a:off x="4829329" y="5040477"/>
            <a:ext cx="165916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bg1"/>
                </a:solidFill>
                <a:latin typeface="Tw Cen MT" panose="020B0602020104020603" pitchFamily="34" charset="0"/>
              </a:rPr>
              <a:t>Durability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3968817F-ACE6-4316-8DD7-A82FAD7BA961}"/>
              </a:ext>
            </a:extLst>
          </p:cNvPr>
          <p:cNvSpPr txBox="1"/>
          <p:nvPr/>
        </p:nvSpPr>
        <p:spPr>
          <a:xfrm>
            <a:off x="6219982" y="4961953"/>
            <a:ext cx="186160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bg1"/>
                </a:solidFill>
                <a:latin typeface="Tw Cen MT" panose="020B0602020104020603" pitchFamily="34" charset="0"/>
              </a:rPr>
              <a:t>Easy </a:t>
            </a:r>
          </a:p>
          <a:p>
            <a:pPr algn="ctr"/>
            <a:r>
              <a:rPr lang="en-US" sz="1600" b="1" dirty="0">
                <a:solidFill>
                  <a:schemeClr val="bg1"/>
                </a:solidFill>
                <a:latin typeface="Tw Cen MT" panose="020B0602020104020603" pitchFamily="34" charset="0"/>
              </a:rPr>
              <a:t>Maintenance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58093261-87DD-40A8-AE08-7A06C07BEFAF}"/>
              </a:ext>
            </a:extLst>
          </p:cNvPr>
          <p:cNvSpPr txBox="1"/>
          <p:nvPr/>
        </p:nvSpPr>
        <p:spPr>
          <a:xfrm>
            <a:off x="7726148" y="4961952"/>
            <a:ext cx="186160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>
                <a:solidFill>
                  <a:schemeClr val="bg1"/>
                </a:solidFill>
                <a:latin typeface="Tw Cen MT" panose="020B0602020104020603" pitchFamily="34" charset="0"/>
              </a:rPr>
              <a:t>Environment friendly</a:t>
            </a: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68A87E9A-36B0-472E-B97E-CB7DE71CFF7A}"/>
              </a:ext>
            </a:extLst>
          </p:cNvPr>
          <p:cNvSpPr txBox="1"/>
          <p:nvPr/>
        </p:nvSpPr>
        <p:spPr>
          <a:xfrm>
            <a:off x="9210840" y="5009102"/>
            <a:ext cx="186160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>
                <a:solidFill>
                  <a:schemeClr val="bg1"/>
                </a:solidFill>
                <a:latin typeface="Tw Cen MT" panose="020B0602020104020603" pitchFamily="34" charset="0"/>
              </a:rPr>
              <a:t>Connectivity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0506A2DD-8CF0-4B3B-9BAB-19611BC05D9F}"/>
              </a:ext>
            </a:extLst>
          </p:cNvPr>
          <p:cNvCxnSpPr>
            <a:cxnSpLocks/>
          </p:cNvCxnSpPr>
          <p:nvPr/>
        </p:nvCxnSpPr>
        <p:spPr>
          <a:xfrm>
            <a:off x="2688340" y="4736858"/>
            <a:ext cx="0" cy="301605"/>
          </a:xfrm>
          <a:prstGeom prst="line">
            <a:avLst/>
          </a:prstGeom>
          <a:ln w="571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>
            <a:extLst>
              <a:ext uri="{FF2B5EF4-FFF2-40B4-BE49-F238E27FC236}">
                <a16:creationId xmlns:a16="http://schemas.microsoft.com/office/drawing/2014/main" id="{3FC42D77-D112-4500-BDFC-74C342715284}"/>
              </a:ext>
            </a:extLst>
          </p:cNvPr>
          <p:cNvCxnSpPr>
            <a:cxnSpLocks/>
          </p:cNvCxnSpPr>
          <p:nvPr/>
        </p:nvCxnSpPr>
        <p:spPr>
          <a:xfrm>
            <a:off x="4172800" y="4736858"/>
            <a:ext cx="0" cy="301605"/>
          </a:xfrm>
          <a:prstGeom prst="line">
            <a:avLst/>
          </a:prstGeom>
          <a:ln w="571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Connector 57">
            <a:extLst>
              <a:ext uri="{FF2B5EF4-FFF2-40B4-BE49-F238E27FC236}">
                <a16:creationId xmlns:a16="http://schemas.microsoft.com/office/drawing/2014/main" id="{BEF6D2F2-6054-48B3-A4F6-13039EA4CFB2}"/>
              </a:ext>
            </a:extLst>
          </p:cNvPr>
          <p:cNvCxnSpPr>
            <a:cxnSpLocks/>
          </p:cNvCxnSpPr>
          <p:nvPr/>
        </p:nvCxnSpPr>
        <p:spPr>
          <a:xfrm>
            <a:off x="5658909" y="4736858"/>
            <a:ext cx="0" cy="301605"/>
          </a:xfrm>
          <a:prstGeom prst="line">
            <a:avLst/>
          </a:prstGeom>
          <a:ln w="571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3CC6E7D8-0B6D-43A9-85A4-E0291D1E3BED}"/>
              </a:ext>
            </a:extLst>
          </p:cNvPr>
          <p:cNvCxnSpPr>
            <a:cxnSpLocks/>
          </p:cNvCxnSpPr>
          <p:nvPr/>
        </p:nvCxnSpPr>
        <p:spPr>
          <a:xfrm>
            <a:off x="7144607" y="4736858"/>
            <a:ext cx="0" cy="301605"/>
          </a:xfrm>
          <a:prstGeom prst="line">
            <a:avLst/>
          </a:prstGeom>
          <a:ln w="571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Connector 60">
            <a:extLst>
              <a:ext uri="{FF2B5EF4-FFF2-40B4-BE49-F238E27FC236}">
                <a16:creationId xmlns:a16="http://schemas.microsoft.com/office/drawing/2014/main" id="{4D47F27E-3C2D-4CEB-9129-77D8B9EE238B}"/>
              </a:ext>
            </a:extLst>
          </p:cNvPr>
          <p:cNvCxnSpPr>
            <a:cxnSpLocks/>
          </p:cNvCxnSpPr>
          <p:nvPr/>
        </p:nvCxnSpPr>
        <p:spPr>
          <a:xfrm>
            <a:off x="8635475" y="4736858"/>
            <a:ext cx="0" cy="301605"/>
          </a:xfrm>
          <a:prstGeom prst="line">
            <a:avLst/>
          </a:prstGeom>
          <a:ln w="571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Connector 63">
            <a:extLst>
              <a:ext uri="{FF2B5EF4-FFF2-40B4-BE49-F238E27FC236}">
                <a16:creationId xmlns:a16="http://schemas.microsoft.com/office/drawing/2014/main" id="{F592F795-5C9F-4BAA-8679-2A086761E7B7}"/>
              </a:ext>
            </a:extLst>
          </p:cNvPr>
          <p:cNvCxnSpPr>
            <a:cxnSpLocks/>
          </p:cNvCxnSpPr>
          <p:nvPr/>
        </p:nvCxnSpPr>
        <p:spPr>
          <a:xfrm>
            <a:off x="10119108" y="4736858"/>
            <a:ext cx="0" cy="301605"/>
          </a:xfrm>
          <a:prstGeom prst="line">
            <a:avLst/>
          </a:prstGeom>
          <a:ln w="571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5208921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25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25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250"/>
                            </p:stCondLst>
                            <p:childTnLst>
                              <p:par>
                                <p:cTn id="1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25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25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25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500"/>
                            </p:stCondLst>
                            <p:childTnLst>
                              <p:par>
                                <p:cTn id="2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25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25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25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1000"/>
                            </p:stCondLst>
                            <p:childTnLst>
                              <p:par>
                                <p:cTn id="3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25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25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5" dur="25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0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500"/>
                            </p:stCondLst>
                            <p:childTnLst>
                              <p:par>
                                <p:cTn id="4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4" dur="25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25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6" dur="25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9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1000"/>
                            </p:stCondLst>
                            <p:childTnLst>
                              <p:par>
                                <p:cTn id="5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3" dur="25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25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5" dur="25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0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500"/>
                            </p:stCondLst>
                            <p:childTnLst>
                              <p:par>
                                <p:cTn id="6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4" dur="25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25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6" dur="25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9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1000"/>
                            </p:stCondLst>
                            <p:childTnLst>
                              <p:par>
                                <p:cTn id="7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3" dur="25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25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5" dur="25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6" fill="hold">
                      <p:stCondLst>
                        <p:cond delay="indefinite"/>
                      </p:stCondLst>
                      <p:childTnLst>
                        <p:par>
                          <p:cTn id="77" fill="hold">
                            <p:stCondLst>
                              <p:cond delay="0"/>
                            </p:stCondLst>
                            <p:childTnLst>
                              <p:par>
                                <p:cTn id="78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0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1" fill="hold">
                            <p:stCondLst>
                              <p:cond delay="500"/>
                            </p:stCondLst>
                            <p:childTnLst>
                              <p:par>
                                <p:cTn id="8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4" dur="25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5" dur="25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6" dur="25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7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9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0" fill="hold">
                            <p:stCondLst>
                              <p:cond delay="1000"/>
                            </p:stCondLst>
                            <p:childTnLst>
                              <p:par>
                                <p:cTn id="9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3" dur="25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4" dur="25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5" dur="25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6" fill="hold">
                      <p:stCondLst>
                        <p:cond delay="indefinite"/>
                      </p:stCondLst>
                      <p:childTnLst>
                        <p:par>
                          <p:cTn id="97" fill="hold">
                            <p:stCondLst>
                              <p:cond delay="0"/>
                            </p:stCondLst>
                            <p:childTnLst>
                              <p:par>
                                <p:cTn id="98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0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1" fill="hold">
                            <p:stCondLst>
                              <p:cond delay="500"/>
                            </p:stCondLst>
                            <p:childTnLst>
                              <p:par>
                                <p:cTn id="10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4" dur="25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5" dur="25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6" dur="25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7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9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3" dur="25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4" dur="25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5" dur="25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7" grpId="0" animBg="1"/>
      <p:bldP spid="38" grpId="0" animBg="1"/>
      <p:bldP spid="39" grpId="0" animBg="1"/>
      <p:bldP spid="40" grpId="0" animBg="1"/>
      <p:bldP spid="41" grpId="0" animBg="1"/>
      <p:bldP spid="42" grpId="0" animBg="1"/>
      <p:bldP spid="44" grpId="0" animBg="1"/>
      <p:bldP spid="45" grpId="0" animBg="1"/>
      <p:bldP spid="46" grpId="0" animBg="1"/>
      <p:bldP spid="47" grpId="0" animBg="1"/>
      <p:bldP spid="48" grpId="0" animBg="1"/>
      <p:bldP spid="49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Rectangle 39">
            <a:extLst>
              <a:ext uri="{FF2B5EF4-FFF2-40B4-BE49-F238E27FC236}">
                <a16:creationId xmlns:a16="http://schemas.microsoft.com/office/drawing/2014/main" id="{43E94B19-930C-41D9-8B95-754F460F51E5}"/>
              </a:ext>
            </a:extLst>
          </p:cNvPr>
          <p:cNvSpPr/>
          <p:nvPr/>
        </p:nvSpPr>
        <p:spPr>
          <a:xfrm>
            <a:off x="8394585" y="4660981"/>
            <a:ext cx="2932326" cy="1527978"/>
          </a:xfrm>
          <a:prstGeom prst="rect">
            <a:avLst/>
          </a:prstGeom>
          <a:solidFill>
            <a:srgbClr val="EFF0F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77" name="Rectangle 76">
            <a:extLst>
              <a:ext uri="{FF2B5EF4-FFF2-40B4-BE49-F238E27FC236}">
                <a16:creationId xmlns:a16="http://schemas.microsoft.com/office/drawing/2014/main" id="{72D1761D-8AF4-413C-985A-DF06A6647258}"/>
              </a:ext>
            </a:extLst>
          </p:cNvPr>
          <p:cNvSpPr/>
          <p:nvPr/>
        </p:nvSpPr>
        <p:spPr>
          <a:xfrm>
            <a:off x="0" y="-15404"/>
            <a:ext cx="12192000" cy="993811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78" name="Rectangle: Rounded Corners 77">
            <a:extLst>
              <a:ext uri="{FF2B5EF4-FFF2-40B4-BE49-F238E27FC236}">
                <a16:creationId xmlns:a16="http://schemas.microsoft.com/office/drawing/2014/main" id="{4C916D65-FD43-4CD3-8704-E2D4A752BECC}"/>
              </a:ext>
            </a:extLst>
          </p:cNvPr>
          <p:cNvSpPr/>
          <p:nvPr/>
        </p:nvSpPr>
        <p:spPr>
          <a:xfrm>
            <a:off x="5794932" y="35675"/>
            <a:ext cx="2341820" cy="861448"/>
          </a:xfrm>
          <a:prstGeom prst="roundRect">
            <a:avLst/>
          </a:prstGeom>
          <a:solidFill>
            <a:srgbClr val="52CBB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79" name="TextBox 78">
            <a:extLst>
              <a:ext uri="{FF2B5EF4-FFF2-40B4-BE49-F238E27FC236}">
                <a16:creationId xmlns:a16="http://schemas.microsoft.com/office/drawing/2014/main" id="{1EE4D7CF-CFC6-4C82-A24A-242DDF3CCC5E}"/>
              </a:ext>
            </a:extLst>
          </p:cNvPr>
          <p:cNvSpPr txBox="1"/>
          <p:nvPr/>
        </p:nvSpPr>
        <p:spPr>
          <a:xfrm>
            <a:off x="1412089" y="296834"/>
            <a:ext cx="1365378" cy="369332"/>
          </a:xfrm>
          <a:prstGeom prst="rect">
            <a:avLst/>
          </a:prstGeom>
          <a:noFill/>
        </p:spPr>
        <p:txBody>
          <a:bodyPr wrap="square" rtlCol="1" anchor="ctr">
            <a:spAutoFit/>
          </a:bodyPr>
          <a:lstStyle>
            <a:defPPr>
              <a:defRPr lang="he-IL"/>
            </a:defPPr>
            <a:lvl1pPr rtl="1">
              <a:defRPr>
                <a:solidFill>
                  <a:schemeClr val="bg1">
                    <a:lumMod val="65000"/>
                  </a:schemeClr>
                </a:solidFill>
                <a:latin typeface="Secular One" panose="00000500000000000000" pitchFamily="2" charset="-79"/>
                <a:cs typeface="Secular One" panose="00000500000000000000" pitchFamily="2" charset="-79"/>
              </a:defRPr>
            </a:lvl1pPr>
          </a:lstStyle>
          <a:p>
            <a:r>
              <a:rPr lang="en-US"/>
              <a:t>Disruptive</a:t>
            </a:r>
            <a:r>
              <a:rPr lang="he-IL"/>
              <a:t> </a:t>
            </a:r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5E9C8E8D-5039-42AE-AB8D-5B298221241D}"/>
              </a:ext>
            </a:extLst>
          </p:cNvPr>
          <p:cNvSpPr txBox="1"/>
          <p:nvPr/>
        </p:nvSpPr>
        <p:spPr>
          <a:xfrm>
            <a:off x="3325956" y="296834"/>
            <a:ext cx="2012273" cy="369332"/>
          </a:xfrm>
          <a:prstGeom prst="rect">
            <a:avLst/>
          </a:prstGeom>
          <a:noFill/>
        </p:spPr>
        <p:txBody>
          <a:bodyPr wrap="square" rtlCol="1" anchor="ctr">
            <a:spAutoFit/>
          </a:bodyPr>
          <a:lstStyle>
            <a:defPPr>
              <a:defRPr lang="he-IL"/>
            </a:defPPr>
            <a:lvl1pPr>
              <a:defRPr>
                <a:solidFill>
                  <a:schemeClr val="bg1">
                    <a:lumMod val="65000"/>
                  </a:schemeClr>
                </a:solidFill>
                <a:latin typeface="Secular One" panose="00000500000000000000" pitchFamily="2" charset="-79"/>
                <a:cs typeface="Secular One" panose="00000500000000000000" pitchFamily="2" charset="-79"/>
              </a:defRPr>
            </a:lvl1pPr>
          </a:lstStyle>
          <a:p>
            <a:r>
              <a:rPr lang="en-US"/>
              <a:t>Strategic Canvas</a:t>
            </a:r>
            <a:endParaRPr lang="he-IL"/>
          </a:p>
        </p:txBody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id="{73FE374C-FCC9-4CF5-9207-1257405B00D7}"/>
              </a:ext>
            </a:extLst>
          </p:cNvPr>
          <p:cNvSpPr txBox="1"/>
          <p:nvPr/>
        </p:nvSpPr>
        <p:spPr>
          <a:xfrm>
            <a:off x="5886718" y="158335"/>
            <a:ext cx="2158248" cy="646331"/>
          </a:xfrm>
          <a:prstGeom prst="rect">
            <a:avLst/>
          </a:prstGeom>
          <a:noFill/>
        </p:spPr>
        <p:txBody>
          <a:bodyPr wrap="square" rtlCol="1" anchor="ctr">
            <a:spAutoFit/>
          </a:bodyPr>
          <a:lstStyle>
            <a:defPPr>
              <a:defRPr lang="he-IL"/>
            </a:defPPr>
            <a:lvl1pPr rtl="1">
              <a:defRPr sz="3200">
                <a:solidFill>
                  <a:schemeClr val="bg1"/>
                </a:solidFill>
                <a:latin typeface="Secular One" panose="00000500000000000000" pitchFamily="2" charset="-79"/>
                <a:cs typeface="Secular One" panose="00000500000000000000" pitchFamily="2" charset="-79"/>
              </a:defRPr>
            </a:lvl1pPr>
          </a:lstStyle>
          <a:p>
            <a:pPr algn="r" rtl="0"/>
            <a:r>
              <a:rPr lang="en-US" sz="3600"/>
              <a:t>Six Paths</a:t>
            </a:r>
            <a:endParaRPr lang="he-IL" sz="3600"/>
          </a:p>
        </p:txBody>
      </p:sp>
      <p:sp>
        <p:nvSpPr>
          <p:cNvPr id="82" name="TextBox 81">
            <a:extLst>
              <a:ext uri="{FF2B5EF4-FFF2-40B4-BE49-F238E27FC236}">
                <a16:creationId xmlns:a16="http://schemas.microsoft.com/office/drawing/2014/main" id="{48859344-8B97-48E8-A91A-B143BF58BAB6}"/>
              </a:ext>
            </a:extLst>
          </p:cNvPr>
          <p:cNvSpPr txBox="1"/>
          <p:nvPr/>
        </p:nvSpPr>
        <p:spPr>
          <a:xfrm>
            <a:off x="8593455" y="296835"/>
            <a:ext cx="1948031" cy="369332"/>
          </a:xfrm>
          <a:prstGeom prst="rect">
            <a:avLst/>
          </a:prstGeom>
          <a:noFill/>
        </p:spPr>
        <p:txBody>
          <a:bodyPr wrap="square" rtlCol="1" anchor="ctr">
            <a:spAutoFit/>
          </a:bodyPr>
          <a:lstStyle>
            <a:defPPr>
              <a:defRPr lang="he-IL"/>
            </a:defPPr>
            <a:lvl1pPr algn="r" rtl="1">
              <a:defRPr>
                <a:solidFill>
                  <a:schemeClr val="bg1">
                    <a:lumMod val="65000"/>
                  </a:schemeClr>
                </a:solidFill>
                <a:latin typeface="Secular One" panose="00000500000000000000" pitchFamily="2" charset="-79"/>
                <a:cs typeface="Secular One" panose="00000500000000000000" pitchFamily="2" charset="-79"/>
              </a:defRPr>
            </a:lvl1pPr>
          </a:lstStyle>
          <a:p>
            <a:pPr algn="l" rtl="0"/>
            <a:r>
              <a:rPr lang="en-US"/>
              <a:t>Business Canvas</a:t>
            </a:r>
            <a:endParaRPr lang="he-IL"/>
          </a:p>
        </p:txBody>
      </p:sp>
      <p:sp>
        <p:nvSpPr>
          <p:cNvPr id="90" name="TextBox 89">
            <a:extLst>
              <a:ext uri="{FF2B5EF4-FFF2-40B4-BE49-F238E27FC236}">
                <a16:creationId xmlns:a16="http://schemas.microsoft.com/office/drawing/2014/main" id="{AE01207E-FE9D-4969-827E-ACADD79B137A}"/>
              </a:ext>
            </a:extLst>
          </p:cNvPr>
          <p:cNvSpPr txBox="1"/>
          <p:nvPr/>
        </p:nvSpPr>
        <p:spPr>
          <a:xfrm>
            <a:off x="11089976" y="296835"/>
            <a:ext cx="949624" cy="369332"/>
          </a:xfrm>
          <a:prstGeom prst="rect">
            <a:avLst/>
          </a:prstGeom>
          <a:noFill/>
        </p:spPr>
        <p:txBody>
          <a:bodyPr wrap="square" rtlCol="1" anchor="ctr">
            <a:spAutoFit/>
          </a:bodyPr>
          <a:lstStyle>
            <a:defPPr>
              <a:defRPr lang="he-IL"/>
            </a:defPPr>
            <a:lvl1pPr algn="r" rtl="1">
              <a:defRPr>
                <a:solidFill>
                  <a:schemeClr val="bg1">
                    <a:lumMod val="65000"/>
                  </a:schemeClr>
                </a:solidFill>
                <a:latin typeface="Secular One" panose="00000500000000000000" pitchFamily="2" charset="-79"/>
                <a:cs typeface="Secular One" panose="00000500000000000000" pitchFamily="2" charset="-79"/>
              </a:defRPr>
            </a:lvl1pPr>
          </a:lstStyle>
          <a:p>
            <a:pPr algn="l"/>
            <a:r>
              <a:rPr lang="en-US"/>
              <a:t>PESTEL</a:t>
            </a:r>
            <a:endParaRPr lang="he-IL"/>
          </a:p>
        </p:txBody>
      </p:sp>
      <p:sp>
        <p:nvSpPr>
          <p:cNvPr id="96" name="TextBox 95">
            <a:extLst>
              <a:ext uri="{FF2B5EF4-FFF2-40B4-BE49-F238E27FC236}">
                <a16:creationId xmlns:a16="http://schemas.microsoft.com/office/drawing/2014/main" id="{BCC50558-2443-42B5-A7CF-BF1953B04BC3}"/>
              </a:ext>
            </a:extLst>
          </p:cNvPr>
          <p:cNvSpPr txBox="1"/>
          <p:nvPr/>
        </p:nvSpPr>
        <p:spPr>
          <a:xfrm>
            <a:off x="215128" y="308276"/>
            <a:ext cx="648472" cy="369332"/>
          </a:xfrm>
          <a:prstGeom prst="rect">
            <a:avLst/>
          </a:prstGeom>
          <a:noFill/>
        </p:spPr>
        <p:txBody>
          <a:bodyPr wrap="square" rtlCol="1" anchor="ctr">
            <a:spAutoFit/>
          </a:bodyPr>
          <a:lstStyle>
            <a:defPPr>
              <a:defRPr lang="he-IL"/>
            </a:defPPr>
            <a:lvl1pPr algn="r" rtl="1">
              <a:defRPr>
                <a:solidFill>
                  <a:schemeClr val="bg1">
                    <a:lumMod val="65000"/>
                  </a:schemeClr>
                </a:solidFill>
                <a:latin typeface="Secular One" panose="00000500000000000000" pitchFamily="2" charset="-79"/>
                <a:cs typeface="Secular One" panose="00000500000000000000" pitchFamily="2" charset="-79"/>
              </a:defRPr>
            </a:lvl1pPr>
          </a:lstStyle>
          <a:p>
            <a:pPr algn="l"/>
            <a:r>
              <a:rPr lang="en-US"/>
              <a:t>Idea</a:t>
            </a:r>
            <a:endParaRPr lang="he-IL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1F6B9C3-6B09-4851-A95E-D4A8A8DCE71C}"/>
              </a:ext>
            </a:extLst>
          </p:cNvPr>
          <p:cNvSpPr/>
          <p:nvPr/>
        </p:nvSpPr>
        <p:spPr>
          <a:xfrm>
            <a:off x="2945078" y="1319231"/>
            <a:ext cx="2951258" cy="1527978"/>
          </a:xfrm>
          <a:prstGeom prst="rect">
            <a:avLst/>
          </a:prstGeom>
          <a:solidFill>
            <a:srgbClr val="EFF0F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9A0A45F-1BDF-40F0-81F1-B5258A0237E1}"/>
              </a:ext>
            </a:extLst>
          </p:cNvPr>
          <p:cNvSpPr/>
          <p:nvPr/>
        </p:nvSpPr>
        <p:spPr>
          <a:xfrm>
            <a:off x="1024592" y="1319231"/>
            <a:ext cx="1938829" cy="1528273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B976B8C-118A-4A54-80A7-33D09343D839}"/>
              </a:ext>
            </a:extLst>
          </p:cNvPr>
          <p:cNvSpPr txBox="1"/>
          <p:nvPr/>
        </p:nvSpPr>
        <p:spPr>
          <a:xfrm>
            <a:off x="1017151" y="1863466"/>
            <a:ext cx="1938828" cy="461665"/>
          </a:xfrm>
          <a:prstGeom prst="rect">
            <a:avLst/>
          </a:prstGeom>
          <a:noFill/>
        </p:spPr>
        <p:txBody>
          <a:bodyPr wrap="square" rtlCol="1" anchor="ctr">
            <a:spAutoFit/>
          </a:bodyPr>
          <a:lstStyle>
            <a:defPPr>
              <a:defRPr lang="he-IL"/>
            </a:defPPr>
            <a:lvl1pPr rtl="1">
              <a:defRPr>
                <a:solidFill>
                  <a:schemeClr val="bg1">
                    <a:lumMod val="65000"/>
                  </a:schemeClr>
                </a:solidFill>
                <a:latin typeface="Secular One" panose="00000500000000000000" pitchFamily="2" charset="-79"/>
                <a:cs typeface="Secular One" panose="00000500000000000000" pitchFamily="2" charset="-79"/>
              </a:defRPr>
            </a:lvl1pPr>
          </a:lstStyle>
          <a:p>
            <a:pPr algn="ctr" rtl="0"/>
            <a:r>
              <a:rPr lang="en-US" sz="2400" b="1" dirty="0">
                <a:solidFill>
                  <a:schemeClr val="bg1"/>
                </a:solidFill>
                <a:latin typeface="Sora" pitchFamily="2" charset="0"/>
                <a:ea typeface="Roboto" panose="02000000000000000000" pitchFamily="2" charset="0"/>
                <a:cs typeface="Sora" pitchFamily="2" charset="0"/>
              </a:rPr>
              <a:t>Industry</a:t>
            </a:r>
            <a:endParaRPr lang="he-IL" sz="2400" b="1" dirty="0">
              <a:solidFill>
                <a:schemeClr val="bg1"/>
              </a:solidFill>
              <a:latin typeface="Sora" pitchFamily="2" charset="0"/>
              <a:ea typeface="Roboto" panose="02000000000000000000" pitchFamily="2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1FA3AF6-E067-49E0-9F5C-D90FF804647B}"/>
              </a:ext>
            </a:extLst>
          </p:cNvPr>
          <p:cNvSpPr txBox="1"/>
          <p:nvPr/>
        </p:nvSpPr>
        <p:spPr>
          <a:xfrm>
            <a:off x="3567330" y="2003295"/>
            <a:ext cx="2228731" cy="338554"/>
          </a:xfrm>
          <a:prstGeom prst="rect">
            <a:avLst/>
          </a:prstGeom>
          <a:noFill/>
        </p:spPr>
        <p:txBody>
          <a:bodyPr wrap="square" rtlCol="1" anchor="ctr">
            <a:spAutoFit/>
          </a:bodyPr>
          <a:lstStyle>
            <a:defPPr>
              <a:defRPr lang="he-IL"/>
            </a:defPPr>
            <a:lvl1pPr rtl="1">
              <a:defRPr>
                <a:solidFill>
                  <a:schemeClr val="bg1">
                    <a:lumMod val="65000"/>
                  </a:schemeClr>
                </a:solidFill>
                <a:latin typeface="Secular One" panose="00000500000000000000" pitchFamily="2" charset="-79"/>
                <a:cs typeface="Secular One" panose="00000500000000000000" pitchFamily="2" charset="-79"/>
              </a:defRPr>
            </a:lvl1pPr>
          </a:lstStyle>
          <a:p>
            <a:pPr rtl="0"/>
            <a:r>
              <a:rPr lang="en-US" sz="1600" b="1" dirty="0">
                <a:solidFill>
                  <a:schemeClr val="bg1">
                    <a:lumMod val="50000"/>
                  </a:schemeClr>
                </a:solidFill>
                <a:latin typeface="Sora" pitchFamily="2" charset="0"/>
                <a:ea typeface="Roboto" panose="02000000000000000000" pitchFamily="2" charset="0"/>
              </a:rPr>
              <a:t>Tires industry</a:t>
            </a:r>
            <a:endParaRPr lang="he-IL" sz="1600" b="1" dirty="0">
              <a:solidFill>
                <a:schemeClr val="bg1">
                  <a:lumMod val="50000"/>
                </a:schemeClr>
              </a:solidFill>
              <a:latin typeface="Sora" pitchFamily="2" charset="0"/>
              <a:ea typeface="Roboto" panose="02000000000000000000" pitchFamily="2" charset="0"/>
            </a:endParaRPr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40F2D219-E514-4A7D-BD72-DC34805B214E}"/>
              </a:ext>
            </a:extLst>
          </p:cNvPr>
          <p:cNvSpPr/>
          <p:nvPr/>
        </p:nvSpPr>
        <p:spPr>
          <a:xfrm>
            <a:off x="2945078" y="2983778"/>
            <a:ext cx="2951258" cy="1527978"/>
          </a:xfrm>
          <a:prstGeom prst="rect">
            <a:avLst/>
          </a:prstGeom>
          <a:solidFill>
            <a:srgbClr val="EFF0F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017E67AF-4F45-4CB7-8005-5DA6592FEC08}"/>
              </a:ext>
            </a:extLst>
          </p:cNvPr>
          <p:cNvSpPr/>
          <p:nvPr/>
        </p:nvSpPr>
        <p:spPr>
          <a:xfrm>
            <a:off x="1013190" y="2983777"/>
            <a:ext cx="1938828" cy="1528273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DCFA3E58-BCCA-4C21-BEA9-FD6690FDCC11}"/>
              </a:ext>
            </a:extLst>
          </p:cNvPr>
          <p:cNvSpPr txBox="1"/>
          <p:nvPr/>
        </p:nvSpPr>
        <p:spPr>
          <a:xfrm>
            <a:off x="1005748" y="3466634"/>
            <a:ext cx="1938828" cy="707886"/>
          </a:xfrm>
          <a:prstGeom prst="rect">
            <a:avLst/>
          </a:prstGeom>
          <a:noFill/>
        </p:spPr>
        <p:txBody>
          <a:bodyPr wrap="square" rtlCol="1" anchor="ctr">
            <a:spAutoFit/>
          </a:bodyPr>
          <a:lstStyle>
            <a:defPPr>
              <a:defRPr lang="he-IL"/>
            </a:defPPr>
            <a:lvl1pPr rtl="1">
              <a:defRPr>
                <a:solidFill>
                  <a:schemeClr val="bg1">
                    <a:lumMod val="65000"/>
                  </a:schemeClr>
                </a:solidFill>
                <a:latin typeface="Secular One" panose="00000500000000000000" pitchFamily="2" charset="-79"/>
                <a:cs typeface="Secular One" panose="00000500000000000000" pitchFamily="2" charset="-79"/>
              </a:defRPr>
            </a:lvl1pPr>
          </a:lstStyle>
          <a:p>
            <a:pPr algn="ctr" rtl="0"/>
            <a:r>
              <a:rPr lang="en-US" sz="2000" b="1" dirty="0">
                <a:solidFill>
                  <a:schemeClr val="bg1"/>
                </a:solidFill>
                <a:latin typeface="Sora" pitchFamily="2" charset="0"/>
                <a:ea typeface="Roboto" panose="02000000000000000000" pitchFamily="2" charset="0"/>
                <a:cs typeface="Sora" pitchFamily="2" charset="0"/>
              </a:rPr>
              <a:t>Strategic groups</a:t>
            </a:r>
            <a:endParaRPr lang="he-IL" sz="2000" b="1" dirty="0">
              <a:solidFill>
                <a:schemeClr val="bg1"/>
              </a:solidFill>
              <a:latin typeface="Sora" pitchFamily="2" charset="0"/>
              <a:ea typeface="Roboto" panose="02000000000000000000" pitchFamily="2" charset="0"/>
            </a:endParaRP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D4A38931-CDB0-4121-882A-7A43B18A1D10}"/>
              </a:ext>
            </a:extLst>
          </p:cNvPr>
          <p:cNvSpPr txBox="1"/>
          <p:nvPr/>
        </p:nvSpPr>
        <p:spPr>
          <a:xfrm>
            <a:off x="2913452" y="3300086"/>
            <a:ext cx="3290328" cy="984885"/>
          </a:xfrm>
          <a:prstGeom prst="rect">
            <a:avLst/>
          </a:prstGeom>
          <a:noFill/>
        </p:spPr>
        <p:txBody>
          <a:bodyPr wrap="square" rtlCol="1" anchor="ctr">
            <a:spAutoFit/>
          </a:bodyPr>
          <a:lstStyle>
            <a:defPPr>
              <a:defRPr lang="he-IL"/>
            </a:defPPr>
            <a:lvl1pPr marL="285750" indent="-285750">
              <a:spcBef>
                <a:spcPts val="600"/>
              </a:spcBef>
              <a:buFont typeface="Arial" panose="020B0604020202020204" pitchFamily="34" charset="0"/>
              <a:buChar char="•"/>
              <a:defRPr sz="1600" b="1">
                <a:latin typeface="Sora" pitchFamily="2" charset="0"/>
                <a:ea typeface="Roboto" panose="02000000000000000000" pitchFamily="2" charset="0"/>
                <a:cs typeface="Secular One" panose="00000500000000000000" pitchFamily="2" charset="-79"/>
              </a:defRPr>
            </a:lvl1pPr>
          </a:lstStyle>
          <a:p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Automotive companies</a:t>
            </a:r>
          </a:p>
          <a:p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Tire shops</a:t>
            </a:r>
            <a:endParaRPr lang="he-IL" dirty="0">
              <a:solidFill>
                <a:schemeClr val="bg1">
                  <a:lumMod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Other tire companies</a:t>
            </a:r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8C4FF32D-693A-45B2-B42A-3268C61311D9}"/>
              </a:ext>
            </a:extLst>
          </p:cNvPr>
          <p:cNvSpPr/>
          <p:nvPr/>
        </p:nvSpPr>
        <p:spPr>
          <a:xfrm>
            <a:off x="2923367" y="4655023"/>
            <a:ext cx="2989260" cy="1527978"/>
          </a:xfrm>
          <a:prstGeom prst="rect">
            <a:avLst/>
          </a:prstGeom>
          <a:solidFill>
            <a:srgbClr val="EFF0F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0C401C9C-E1A2-4DC9-AF2E-4CE6F4A666A4}"/>
              </a:ext>
            </a:extLst>
          </p:cNvPr>
          <p:cNvSpPr/>
          <p:nvPr/>
        </p:nvSpPr>
        <p:spPr>
          <a:xfrm>
            <a:off x="1013190" y="4655022"/>
            <a:ext cx="1950232" cy="1528273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C0D59E4D-E3D5-4C31-8E82-12EE549277E3}"/>
              </a:ext>
            </a:extLst>
          </p:cNvPr>
          <p:cNvSpPr txBox="1"/>
          <p:nvPr/>
        </p:nvSpPr>
        <p:spPr>
          <a:xfrm>
            <a:off x="974624" y="5072531"/>
            <a:ext cx="1938828" cy="707886"/>
          </a:xfrm>
          <a:prstGeom prst="rect">
            <a:avLst/>
          </a:prstGeom>
          <a:noFill/>
        </p:spPr>
        <p:txBody>
          <a:bodyPr wrap="square" rtlCol="1" anchor="ctr">
            <a:spAutoFit/>
          </a:bodyPr>
          <a:lstStyle>
            <a:defPPr>
              <a:defRPr lang="he-IL"/>
            </a:defPPr>
            <a:lvl1pPr rtl="1">
              <a:defRPr>
                <a:solidFill>
                  <a:schemeClr val="bg1">
                    <a:lumMod val="65000"/>
                  </a:schemeClr>
                </a:solidFill>
                <a:latin typeface="Secular One" panose="00000500000000000000" pitchFamily="2" charset="-79"/>
                <a:cs typeface="Secular One" panose="00000500000000000000" pitchFamily="2" charset="-79"/>
              </a:defRPr>
            </a:lvl1pPr>
          </a:lstStyle>
          <a:p>
            <a:pPr algn="ctr" rtl="0"/>
            <a:r>
              <a:rPr lang="en-US" sz="2000" b="1" dirty="0">
                <a:solidFill>
                  <a:schemeClr val="bg1"/>
                </a:solidFill>
                <a:latin typeface="Sora" pitchFamily="2" charset="0"/>
                <a:ea typeface="Roboto" panose="02000000000000000000" pitchFamily="2" charset="0"/>
                <a:cs typeface="Sora" pitchFamily="2" charset="0"/>
              </a:rPr>
              <a:t>Buyer Groups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069A4B8F-7AA1-4B1D-B901-CF1C27B2BD29}"/>
              </a:ext>
            </a:extLst>
          </p:cNvPr>
          <p:cNvSpPr txBox="1"/>
          <p:nvPr/>
        </p:nvSpPr>
        <p:spPr>
          <a:xfrm>
            <a:off x="2816272" y="5054393"/>
            <a:ext cx="3163733" cy="907941"/>
          </a:xfrm>
          <a:prstGeom prst="rect">
            <a:avLst/>
          </a:prstGeom>
          <a:noFill/>
        </p:spPr>
        <p:txBody>
          <a:bodyPr wrap="square" rtlCol="1" anchor="ctr">
            <a:spAutoFit/>
          </a:bodyPr>
          <a:lstStyle>
            <a:defPPr>
              <a:defRPr lang="he-IL"/>
            </a:defPPr>
            <a:lvl1pPr rtl="1">
              <a:defRPr>
                <a:solidFill>
                  <a:schemeClr val="bg1">
                    <a:lumMod val="65000"/>
                  </a:schemeClr>
                </a:solidFill>
                <a:latin typeface="Secular One" panose="00000500000000000000" pitchFamily="2" charset="-79"/>
                <a:cs typeface="Secular One" panose="00000500000000000000" pitchFamily="2" charset="-79"/>
              </a:defRPr>
            </a:lvl1pPr>
          </a:lstStyle>
          <a:p>
            <a:pPr marL="285750" indent="-195263" rtl="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1600" b="1" dirty="0">
                <a:solidFill>
                  <a:schemeClr val="bg1">
                    <a:lumMod val="50000"/>
                  </a:schemeClr>
                </a:solidFill>
                <a:latin typeface="Sora" pitchFamily="2" charset="0"/>
                <a:ea typeface="Roboto" panose="02000000000000000000" pitchFamily="2" charset="0"/>
              </a:rPr>
              <a:t>Willing to pay for the best product they can get</a:t>
            </a:r>
          </a:p>
          <a:p>
            <a:pPr marL="285750" indent="-195263" rtl="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1600" b="1" dirty="0">
                <a:solidFill>
                  <a:schemeClr val="bg1">
                    <a:lumMod val="50000"/>
                  </a:schemeClr>
                </a:solidFill>
                <a:latin typeface="Sora" pitchFamily="2" charset="0"/>
                <a:ea typeface="Roboto" panose="02000000000000000000" pitchFamily="2" charset="0"/>
              </a:rPr>
              <a:t>Environment aware</a:t>
            </a:r>
          </a:p>
        </p:txBody>
      </p:sp>
      <p:sp>
        <p:nvSpPr>
          <p:cNvPr id="63" name="Rectangle 62">
            <a:extLst>
              <a:ext uri="{FF2B5EF4-FFF2-40B4-BE49-F238E27FC236}">
                <a16:creationId xmlns:a16="http://schemas.microsoft.com/office/drawing/2014/main" id="{544C0CD3-FDF5-4DE7-9882-64E5485FEA35}"/>
              </a:ext>
            </a:extLst>
          </p:cNvPr>
          <p:cNvSpPr/>
          <p:nvPr/>
        </p:nvSpPr>
        <p:spPr>
          <a:xfrm>
            <a:off x="8397919" y="1318936"/>
            <a:ext cx="2939947" cy="1528273"/>
          </a:xfrm>
          <a:prstGeom prst="rect">
            <a:avLst/>
          </a:prstGeom>
          <a:solidFill>
            <a:srgbClr val="EFF0F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60" name="Rectangle 59">
            <a:extLst>
              <a:ext uri="{FF2B5EF4-FFF2-40B4-BE49-F238E27FC236}">
                <a16:creationId xmlns:a16="http://schemas.microsoft.com/office/drawing/2014/main" id="{7607E93C-5063-4185-B0C6-D51CEC5B75DE}"/>
              </a:ext>
            </a:extLst>
          </p:cNvPr>
          <p:cNvSpPr/>
          <p:nvPr/>
        </p:nvSpPr>
        <p:spPr>
          <a:xfrm>
            <a:off x="6455756" y="1318936"/>
            <a:ext cx="1938829" cy="1528273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9DDFEB06-C3FF-438F-8CA7-0EBE6D619AEF}"/>
              </a:ext>
            </a:extLst>
          </p:cNvPr>
          <p:cNvSpPr txBox="1"/>
          <p:nvPr/>
        </p:nvSpPr>
        <p:spPr>
          <a:xfrm>
            <a:off x="6209205" y="1709378"/>
            <a:ext cx="2464149" cy="830997"/>
          </a:xfrm>
          <a:prstGeom prst="rect">
            <a:avLst/>
          </a:prstGeom>
          <a:noFill/>
        </p:spPr>
        <p:txBody>
          <a:bodyPr wrap="square" rtlCol="1" anchor="ctr">
            <a:spAutoFit/>
          </a:bodyPr>
          <a:lstStyle>
            <a:defPPr>
              <a:defRPr lang="he-IL"/>
            </a:defPPr>
            <a:lvl1pPr rtl="1">
              <a:defRPr>
                <a:solidFill>
                  <a:schemeClr val="bg1">
                    <a:lumMod val="65000"/>
                  </a:schemeClr>
                </a:solidFill>
                <a:latin typeface="Secular One" panose="00000500000000000000" pitchFamily="2" charset="-79"/>
                <a:cs typeface="Secular One" panose="00000500000000000000" pitchFamily="2" charset="-79"/>
              </a:defRPr>
            </a:lvl1pPr>
          </a:lstStyle>
          <a:p>
            <a:pPr algn="ctr" rtl="0"/>
            <a:r>
              <a:rPr lang="en-US" sz="1600" b="1" dirty="0">
                <a:solidFill>
                  <a:schemeClr val="bg1"/>
                </a:solidFill>
                <a:latin typeface="Sora" pitchFamily="2" charset="0"/>
                <a:ea typeface="Roboto" panose="02000000000000000000" pitchFamily="2" charset="0"/>
                <a:cs typeface="Sora" pitchFamily="2" charset="0"/>
              </a:rPr>
              <a:t>Complementary products and services:</a:t>
            </a: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EFDE9C7B-90F6-49E7-BA8C-E3A2B494DBBE}"/>
              </a:ext>
            </a:extLst>
          </p:cNvPr>
          <p:cNvSpPr txBox="1"/>
          <p:nvPr/>
        </p:nvSpPr>
        <p:spPr>
          <a:xfrm>
            <a:off x="8487624" y="1830541"/>
            <a:ext cx="2873325" cy="584775"/>
          </a:xfrm>
          <a:prstGeom prst="rect">
            <a:avLst/>
          </a:prstGeom>
          <a:noFill/>
        </p:spPr>
        <p:txBody>
          <a:bodyPr wrap="square" rtlCol="1" anchor="ctr">
            <a:spAutoFit/>
          </a:bodyPr>
          <a:lstStyle>
            <a:defPPr>
              <a:defRPr lang="he-IL"/>
            </a:defPPr>
            <a:lvl1pPr rtl="1">
              <a:defRPr>
                <a:solidFill>
                  <a:schemeClr val="bg1">
                    <a:lumMod val="65000"/>
                  </a:schemeClr>
                </a:solidFill>
                <a:latin typeface="Secular One" panose="00000500000000000000" pitchFamily="2" charset="-79"/>
                <a:cs typeface="Secular One" panose="00000500000000000000" pitchFamily="2" charset="-79"/>
              </a:defRPr>
            </a:lvl1pPr>
          </a:lstStyle>
          <a:p>
            <a:pPr rtl="0"/>
            <a:r>
              <a:rPr lang="en-US" sz="1600" b="1" dirty="0">
                <a:solidFill>
                  <a:schemeClr val="bg1">
                    <a:lumMod val="50000"/>
                  </a:schemeClr>
                </a:solidFill>
                <a:latin typeface="Sora" pitchFamily="2" charset="0"/>
                <a:ea typeface="Roboto" panose="02000000000000000000" pitchFamily="2" charset="0"/>
              </a:rPr>
              <a:t>Connectivity app with tire status</a:t>
            </a:r>
          </a:p>
        </p:txBody>
      </p:sp>
      <p:sp>
        <p:nvSpPr>
          <p:cNvPr id="64" name="Rectangle 63">
            <a:extLst>
              <a:ext uri="{FF2B5EF4-FFF2-40B4-BE49-F238E27FC236}">
                <a16:creationId xmlns:a16="http://schemas.microsoft.com/office/drawing/2014/main" id="{6FD99968-92BF-44EB-8C15-4357AFCC89A2}"/>
              </a:ext>
            </a:extLst>
          </p:cNvPr>
          <p:cNvSpPr/>
          <p:nvPr/>
        </p:nvSpPr>
        <p:spPr>
          <a:xfrm>
            <a:off x="8405540" y="2984101"/>
            <a:ext cx="2932326" cy="1527655"/>
          </a:xfrm>
          <a:prstGeom prst="rect">
            <a:avLst/>
          </a:prstGeom>
          <a:solidFill>
            <a:srgbClr val="EFF0F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65" name="Rectangle 64">
            <a:extLst>
              <a:ext uri="{FF2B5EF4-FFF2-40B4-BE49-F238E27FC236}">
                <a16:creationId xmlns:a16="http://schemas.microsoft.com/office/drawing/2014/main" id="{1127F176-7F96-4732-AED8-B0C2A3561F8D}"/>
              </a:ext>
            </a:extLst>
          </p:cNvPr>
          <p:cNvSpPr/>
          <p:nvPr/>
        </p:nvSpPr>
        <p:spPr>
          <a:xfrm>
            <a:off x="6456981" y="2984101"/>
            <a:ext cx="1948559" cy="1528273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26BBEEFD-710E-47DC-88DC-522F5648CDC4}"/>
              </a:ext>
            </a:extLst>
          </p:cNvPr>
          <p:cNvSpPr txBox="1"/>
          <p:nvPr/>
        </p:nvSpPr>
        <p:spPr>
          <a:xfrm>
            <a:off x="6015367" y="3497736"/>
            <a:ext cx="2839633" cy="646331"/>
          </a:xfrm>
          <a:prstGeom prst="rect">
            <a:avLst/>
          </a:prstGeom>
          <a:noFill/>
        </p:spPr>
        <p:txBody>
          <a:bodyPr wrap="square" rtlCol="1" anchor="ctr">
            <a:spAutoFit/>
          </a:bodyPr>
          <a:lstStyle>
            <a:defPPr>
              <a:defRPr lang="he-IL"/>
            </a:defPPr>
            <a:lvl1pPr rtl="1">
              <a:defRPr>
                <a:solidFill>
                  <a:schemeClr val="bg1">
                    <a:lumMod val="65000"/>
                  </a:schemeClr>
                </a:solidFill>
                <a:latin typeface="Secular One" panose="00000500000000000000" pitchFamily="2" charset="-79"/>
                <a:cs typeface="Secular One" panose="00000500000000000000" pitchFamily="2" charset="-79"/>
              </a:defRPr>
            </a:lvl1pPr>
          </a:lstStyle>
          <a:p>
            <a:pPr algn="ctr" rtl="0"/>
            <a:r>
              <a:rPr lang="en-US" b="1" dirty="0">
                <a:solidFill>
                  <a:schemeClr val="bg1"/>
                </a:solidFill>
                <a:latin typeface="Sora" pitchFamily="2" charset="0"/>
                <a:ea typeface="Roboto" panose="02000000000000000000" pitchFamily="2" charset="0"/>
                <a:cs typeface="Sora" pitchFamily="2" charset="0"/>
              </a:rPr>
              <a:t>Functional and emotional</a:t>
            </a: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5EFA34B6-01B7-4612-956A-E9A78B76AC52}"/>
              </a:ext>
            </a:extLst>
          </p:cNvPr>
          <p:cNvSpPr txBox="1"/>
          <p:nvPr/>
        </p:nvSpPr>
        <p:spPr>
          <a:xfrm>
            <a:off x="8405540" y="3461669"/>
            <a:ext cx="3115467" cy="661720"/>
          </a:xfrm>
          <a:prstGeom prst="rect">
            <a:avLst/>
          </a:prstGeom>
          <a:noFill/>
        </p:spPr>
        <p:txBody>
          <a:bodyPr wrap="square" rtlCol="1" anchor="ctr">
            <a:spAutoFit/>
          </a:bodyPr>
          <a:lstStyle>
            <a:defPPr>
              <a:defRPr lang="he-IL"/>
            </a:defPPr>
            <a:lvl1pPr rtl="1">
              <a:defRPr>
                <a:solidFill>
                  <a:schemeClr val="bg1">
                    <a:lumMod val="65000"/>
                  </a:schemeClr>
                </a:solidFill>
                <a:latin typeface="Secular One" panose="00000500000000000000" pitchFamily="2" charset="-79"/>
                <a:cs typeface="Secular One" panose="00000500000000000000" pitchFamily="2" charset="-79"/>
              </a:defRPr>
            </a:lvl1pPr>
          </a:lstStyle>
          <a:p>
            <a:pPr marL="285750" indent="-285750" rtl="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1600" b="1" dirty="0">
                <a:solidFill>
                  <a:schemeClr val="bg1">
                    <a:lumMod val="50000"/>
                  </a:schemeClr>
                </a:solidFill>
                <a:latin typeface="Sora" pitchFamily="2" charset="0"/>
                <a:ea typeface="Roboto" panose="02000000000000000000" pitchFamily="2" charset="0"/>
              </a:rPr>
              <a:t>Better functionality</a:t>
            </a:r>
          </a:p>
          <a:p>
            <a:pPr marL="285750" indent="-285750" rtl="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1600" b="1" dirty="0">
                <a:solidFill>
                  <a:schemeClr val="bg1">
                    <a:lumMod val="50000"/>
                  </a:schemeClr>
                </a:solidFill>
                <a:latin typeface="Sora" pitchFamily="2" charset="0"/>
                <a:ea typeface="Roboto" panose="02000000000000000000" pitchFamily="2" charset="0"/>
              </a:rPr>
              <a:t>Environment-friendly</a:t>
            </a:r>
          </a:p>
        </p:txBody>
      </p:sp>
      <p:sp>
        <p:nvSpPr>
          <p:cNvPr id="68" name="Rectangle 67">
            <a:extLst>
              <a:ext uri="{FF2B5EF4-FFF2-40B4-BE49-F238E27FC236}">
                <a16:creationId xmlns:a16="http://schemas.microsoft.com/office/drawing/2014/main" id="{22397314-B4C5-40AE-BF21-643259A56353}"/>
              </a:ext>
            </a:extLst>
          </p:cNvPr>
          <p:cNvSpPr/>
          <p:nvPr/>
        </p:nvSpPr>
        <p:spPr>
          <a:xfrm>
            <a:off x="8405540" y="4654728"/>
            <a:ext cx="2932326" cy="1527978"/>
          </a:xfrm>
          <a:prstGeom prst="rect">
            <a:avLst/>
          </a:prstGeom>
          <a:solidFill>
            <a:srgbClr val="EFF0F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69" name="Rectangle 68">
            <a:extLst>
              <a:ext uri="{FF2B5EF4-FFF2-40B4-BE49-F238E27FC236}">
                <a16:creationId xmlns:a16="http://schemas.microsoft.com/office/drawing/2014/main" id="{E17642B1-2C72-4F59-A00D-AAAD5C97F492}"/>
              </a:ext>
            </a:extLst>
          </p:cNvPr>
          <p:cNvSpPr/>
          <p:nvPr/>
        </p:nvSpPr>
        <p:spPr>
          <a:xfrm>
            <a:off x="6444354" y="4654728"/>
            <a:ext cx="1950232" cy="1528273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CA11E164-3A1E-4AB0-A159-4AF7D1383457}"/>
              </a:ext>
            </a:extLst>
          </p:cNvPr>
          <p:cNvSpPr txBox="1"/>
          <p:nvPr/>
        </p:nvSpPr>
        <p:spPr>
          <a:xfrm>
            <a:off x="6296383" y="5071027"/>
            <a:ext cx="2246173" cy="707886"/>
          </a:xfrm>
          <a:prstGeom prst="rect">
            <a:avLst/>
          </a:prstGeom>
          <a:noFill/>
        </p:spPr>
        <p:txBody>
          <a:bodyPr wrap="square" rtlCol="1" anchor="ctr">
            <a:spAutoFit/>
          </a:bodyPr>
          <a:lstStyle>
            <a:defPPr>
              <a:defRPr lang="he-IL"/>
            </a:defPPr>
            <a:lvl1pPr rtl="1">
              <a:defRPr>
                <a:solidFill>
                  <a:schemeClr val="bg1">
                    <a:lumMod val="65000"/>
                  </a:schemeClr>
                </a:solidFill>
                <a:latin typeface="Secular One" panose="00000500000000000000" pitchFamily="2" charset="-79"/>
                <a:cs typeface="Secular One" panose="00000500000000000000" pitchFamily="2" charset="-79"/>
              </a:defRPr>
            </a:lvl1pPr>
          </a:lstStyle>
          <a:p>
            <a:pPr algn="ctr" rtl="0"/>
            <a:r>
              <a:rPr lang="en-US" sz="2000" b="1" dirty="0">
                <a:solidFill>
                  <a:schemeClr val="bg1"/>
                </a:solidFill>
                <a:latin typeface="Sora" pitchFamily="2" charset="0"/>
                <a:ea typeface="Roboto" panose="02000000000000000000" pitchFamily="2" charset="0"/>
                <a:cs typeface="Sora" pitchFamily="2" charset="0"/>
              </a:rPr>
              <a:t>Sustainable trends</a:t>
            </a:r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2709B933-2834-44F2-A174-5B0CEFADFDF3}"/>
              </a:ext>
            </a:extLst>
          </p:cNvPr>
          <p:cNvSpPr txBox="1"/>
          <p:nvPr/>
        </p:nvSpPr>
        <p:spPr>
          <a:xfrm>
            <a:off x="8405540" y="5054097"/>
            <a:ext cx="3115467" cy="907941"/>
          </a:xfrm>
          <a:prstGeom prst="rect">
            <a:avLst/>
          </a:prstGeom>
          <a:noFill/>
        </p:spPr>
        <p:txBody>
          <a:bodyPr wrap="square" rtlCol="1" anchor="ctr">
            <a:spAutoFit/>
          </a:bodyPr>
          <a:lstStyle>
            <a:defPPr>
              <a:defRPr lang="he-IL"/>
            </a:defPPr>
            <a:lvl1pPr rtl="1">
              <a:defRPr>
                <a:solidFill>
                  <a:schemeClr val="bg1">
                    <a:lumMod val="65000"/>
                  </a:schemeClr>
                </a:solidFill>
                <a:latin typeface="Secular One" panose="00000500000000000000" pitchFamily="2" charset="-79"/>
                <a:cs typeface="Secular One" panose="00000500000000000000" pitchFamily="2" charset="-79"/>
              </a:defRPr>
            </a:lvl1pPr>
          </a:lstStyle>
          <a:p>
            <a:pPr marL="285750" indent="-285750" rtl="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1600" b="1" dirty="0">
                <a:solidFill>
                  <a:schemeClr val="bg1">
                    <a:lumMod val="50000"/>
                  </a:schemeClr>
                </a:solidFill>
                <a:latin typeface="Sora" pitchFamily="2" charset="0"/>
                <a:ea typeface="Roboto" panose="02000000000000000000" pitchFamily="2" charset="0"/>
              </a:rPr>
              <a:t>Environment-friendly</a:t>
            </a:r>
          </a:p>
          <a:p>
            <a:pPr marL="285750" indent="-285750" rtl="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1600" b="1" dirty="0">
                <a:solidFill>
                  <a:schemeClr val="bg1">
                    <a:lumMod val="50000"/>
                  </a:schemeClr>
                </a:solidFill>
                <a:latin typeface="Sora" pitchFamily="2" charset="0"/>
                <a:ea typeface="Roboto" panose="02000000000000000000" pitchFamily="2" charset="0"/>
              </a:rPr>
              <a:t>Ease of use, less maintenance</a:t>
            </a:r>
          </a:p>
        </p:txBody>
      </p:sp>
    </p:spTree>
    <p:extLst>
      <p:ext uri="{BB962C8B-B14F-4D97-AF65-F5344CB8AC3E}">
        <p14:creationId xmlns:p14="http://schemas.microsoft.com/office/powerpoint/2010/main" val="161918153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9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6" dur="2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118AB2"/>
                                      </p:to>
                                    </p:animClr>
                                    <p:animClr clrSpc="rgb" dir="cw">
                                      <p:cBhvr>
                                        <p:cTn id="7" dur="2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118AB2"/>
                                      </p:to>
                                    </p:animClr>
                                    <p:set>
                                      <p:cBhvr>
                                        <p:cTn id="8" dur="2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9" dur="2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" presetID="3" presetClass="emph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1" dur="2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000000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9" presetClass="emph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5" dur="2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A5A5A5"/>
                                      </p:to>
                                    </p:animClr>
                                    <p:animClr clrSpc="rgb" dir="cw">
                                      <p:cBhvr>
                                        <p:cTn id="16" dur="2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A5A5A5"/>
                                      </p:to>
                                    </p:animClr>
                                    <p:set>
                                      <p:cBhvr>
                                        <p:cTn id="17" dur="2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8" dur="2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3" presetClass="emph" presetSubtype="2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0" dur="2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A5A5A5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50"/>
                            </p:stCondLst>
                            <p:childTnLst>
                              <p:par>
                                <p:cTn id="22" presetID="19" presetClass="emph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3" dur="25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118AB2"/>
                                      </p:to>
                                    </p:animClr>
                                    <p:animClr clrSpc="rgb" dir="cw">
                                      <p:cBhvr>
                                        <p:cTn id="24" dur="25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118AB2"/>
                                      </p:to>
                                    </p:animClr>
                                    <p:set>
                                      <p:cBhvr>
                                        <p:cTn id="25" dur="25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6" dur="25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3" presetClass="emph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8" dur="25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000000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9" presetClass="emph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32" dur="25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A5A5A5"/>
                                      </p:to>
                                    </p:animClr>
                                    <p:animClr clrSpc="rgb" dir="cw">
                                      <p:cBhvr>
                                        <p:cTn id="33" dur="25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A5A5A5"/>
                                      </p:to>
                                    </p:animClr>
                                    <p:set>
                                      <p:cBhvr>
                                        <p:cTn id="34" dur="25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5" dur="25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6" presetID="3" presetClass="emph" presetSubtype="2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37" dur="25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A5A5A5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250"/>
                            </p:stCondLst>
                            <p:childTnLst>
                              <p:par>
                                <p:cTn id="39" presetID="19" presetClass="emph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40" dur="25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118AB2"/>
                                      </p:to>
                                    </p:animClr>
                                    <p:animClr clrSpc="rgb" dir="cw">
                                      <p:cBhvr>
                                        <p:cTn id="41" dur="25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118AB2"/>
                                      </p:to>
                                    </p:animClr>
                                    <p:set>
                                      <p:cBhvr>
                                        <p:cTn id="42" dur="25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43" dur="25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4" presetID="3" presetClass="emph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45" dur="25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000000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19" presetClass="emph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49" dur="25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A5A5A5"/>
                                      </p:to>
                                    </p:animClr>
                                    <p:animClr clrSpc="rgb" dir="cw">
                                      <p:cBhvr>
                                        <p:cTn id="50" dur="25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A5A5A5"/>
                                      </p:to>
                                    </p:animClr>
                                    <p:set>
                                      <p:cBhvr>
                                        <p:cTn id="51" dur="25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52" dur="25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3" presetClass="emph" presetSubtype="2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54" dur="25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A5A5A5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250"/>
                            </p:stCondLst>
                            <p:childTnLst>
                              <p:par>
                                <p:cTn id="56" presetID="19" presetClass="emph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57" dur="25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118AB2"/>
                                      </p:to>
                                    </p:animClr>
                                    <p:animClr clrSpc="rgb" dir="cw">
                                      <p:cBhvr>
                                        <p:cTn id="58" dur="25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118AB2"/>
                                      </p:to>
                                    </p:animClr>
                                    <p:set>
                                      <p:cBhvr>
                                        <p:cTn id="59" dur="25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60" dur="25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3" presetClass="emph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62" dur="25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000000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9" presetClass="emph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66" dur="25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A5A5A5"/>
                                      </p:to>
                                    </p:animClr>
                                    <p:animClr clrSpc="rgb" dir="cw">
                                      <p:cBhvr>
                                        <p:cTn id="67" dur="25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A5A5A5"/>
                                      </p:to>
                                    </p:animClr>
                                    <p:set>
                                      <p:cBhvr>
                                        <p:cTn id="68" dur="25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69" dur="25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0" presetID="3" presetClass="emph" presetSubtype="2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71" dur="25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A5A5A5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250"/>
                            </p:stCondLst>
                            <p:childTnLst>
                              <p:par>
                                <p:cTn id="73" presetID="19" presetClass="emph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74" dur="25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118AB2"/>
                                      </p:to>
                                    </p:animClr>
                                    <p:animClr clrSpc="rgb" dir="cw">
                                      <p:cBhvr>
                                        <p:cTn id="75" dur="25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118AB2"/>
                                      </p:to>
                                    </p:animClr>
                                    <p:set>
                                      <p:cBhvr>
                                        <p:cTn id="76" dur="25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77" dur="25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8" presetID="3" presetClass="emph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79" dur="25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000000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0" fill="hold">
                      <p:stCondLst>
                        <p:cond delay="indefinite"/>
                      </p:stCondLst>
                      <p:childTnLst>
                        <p:par>
                          <p:cTn id="81" fill="hold">
                            <p:stCondLst>
                              <p:cond delay="0"/>
                            </p:stCondLst>
                            <p:childTnLst>
                              <p:par>
                                <p:cTn id="82" presetID="19" presetClass="emph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83" dur="25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A5A5A5"/>
                                      </p:to>
                                    </p:animClr>
                                    <p:animClr clrSpc="rgb" dir="cw">
                                      <p:cBhvr>
                                        <p:cTn id="84" dur="25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A5A5A5"/>
                                      </p:to>
                                    </p:animClr>
                                    <p:set>
                                      <p:cBhvr>
                                        <p:cTn id="85" dur="25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6" dur="25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7" presetID="3" presetClass="emph" presetSubtype="2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88" dur="25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A5A5A5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9" fill="hold">
                            <p:stCondLst>
                              <p:cond delay="250"/>
                            </p:stCondLst>
                            <p:childTnLst>
                              <p:par>
                                <p:cTn id="90" presetID="19" presetClass="emph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91" dur="25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118AB2"/>
                                      </p:to>
                                    </p:animClr>
                                    <p:animClr clrSpc="rgb" dir="cw">
                                      <p:cBhvr>
                                        <p:cTn id="92" dur="25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118AB2"/>
                                      </p:to>
                                    </p:animClr>
                                    <p:set>
                                      <p:cBhvr>
                                        <p:cTn id="93" dur="25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94" dur="25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5" presetID="3" presetClass="emph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96" dur="25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000000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7" fill="hold">
                      <p:stCondLst>
                        <p:cond delay="indefinite"/>
                      </p:stCondLst>
                      <p:childTnLst>
                        <p:par>
                          <p:cTn id="98" fill="hold">
                            <p:stCondLst>
                              <p:cond delay="0"/>
                            </p:stCondLst>
                            <p:childTnLst>
                              <p:par>
                                <p:cTn id="99" presetID="19" presetClass="emph" presetSubtype="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00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118AB2"/>
                                      </p:to>
                                    </p:animClr>
                                    <p:animClr clrSpc="rgb" dir="cw">
                                      <p:cBhvr>
                                        <p:cTn id="101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118AB2"/>
                                      </p:to>
                                    </p:animClr>
                                    <p:set>
                                      <p:cBhvr>
                                        <p:cTn id="102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03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4" presetID="19" presetClass="emph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05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118AB2"/>
                                      </p:to>
                                    </p:animClr>
                                    <p:animClr clrSpc="rgb" dir="cw">
                                      <p:cBhvr>
                                        <p:cTn id="106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118AB2"/>
                                      </p:to>
                                    </p:animClr>
                                    <p:set>
                                      <p:cBhvr>
                                        <p:cTn id="107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08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9" presetID="19" presetClass="emph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10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118AB2"/>
                                      </p:to>
                                    </p:animClr>
                                    <p:animClr clrSpc="rgb" dir="cw">
                                      <p:cBhvr>
                                        <p:cTn id="111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118AB2"/>
                                      </p:to>
                                    </p:animClr>
                                    <p:set>
                                      <p:cBhvr>
                                        <p:cTn id="112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13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4" presetID="19" presetClass="emph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15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118AB2"/>
                                      </p:to>
                                    </p:animClr>
                                    <p:animClr clrSpc="rgb" dir="cw">
                                      <p:cBhvr>
                                        <p:cTn id="116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118AB2"/>
                                      </p:to>
                                    </p:animClr>
                                    <p:set>
                                      <p:cBhvr>
                                        <p:cTn id="117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18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9" presetID="19" presetClass="emph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20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118AB2"/>
                                      </p:to>
                                    </p:animClr>
                                    <p:animClr clrSpc="rgb" dir="cw">
                                      <p:cBhvr>
                                        <p:cTn id="121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118AB2"/>
                                      </p:to>
                                    </p:animClr>
                                    <p:set>
                                      <p:cBhvr>
                                        <p:cTn id="122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23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4" presetID="19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25" dur="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118AB2"/>
                                      </p:to>
                                    </p:animClr>
                                    <p:animClr clrSpc="rgb" dir="cw">
                                      <p:cBhvr>
                                        <p:cTn id="126" dur="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118AB2"/>
                                      </p:to>
                                    </p:animClr>
                                    <p:set>
                                      <p:cBhvr>
                                        <p:cTn id="127" dur="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28" dur="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9" presetID="3" presetClass="emph" presetSubtype="2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30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000000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131" presetID="3" presetClass="emph" presetSubtype="2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32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000000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133" presetID="3" presetClass="emph" presetSubtype="2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34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000000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135" presetID="3" presetClass="emph" presetSubtype="2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36" dur="5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000000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137" presetID="3" presetClass="emph" presetSubtype="2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38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000000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139" presetID="3" presetClass="emph" presetSubtype="2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40" dur="5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000000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1" grpId="1" animBg="1"/>
      <p:bldP spid="11" grpId="2" animBg="1"/>
      <p:bldP spid="13" grpId="0"/>
      <p:bldP spid="13" grpId="1"/>
      <p:bldP spid="13" grpId="2"/>
      <p:bldP spid="52" grpId="0" animBg="1"/>
      <p:bldP spid="52" grpId="1" animBg="1"/>
      <p:bldP spid="52" grpId="2" animBg="1"/>
      <p:bldP spid="54" grpId="0"/>
      <p:bldP spid="54" grpId="1"/>
      <p:bldP spid="54" grpId="2"/>
      <p:bldP spid="56" grpId="0" animBg="1"/>
      <p:bldP spid="56" grpId="1" animBg="1"/>
      <p:bldP spid="56" grpId="2" animBg="1"/>
      <p:bldP spid="58" grpId="0"/>
      <p:bldP spid="58" grpId="1"/>
      <p:bldP spid="58" grpId="2"/>
      <p:bldP spid="60" grpId="0" animBg="1"/>
      <p:bldP spid="60" grpId="1" animBg="1"/>
      <p:bldP spid="60" grpId="2" animBg="1"/>
      <p:bldP spid="62" grpId="0"/>
      <p:bldP spid="62" grpId="1"/>
      <p:bldP spid="62" grpId="2"/>
      <p:bldP spid="65" grpId="0" animBg="1"/>
      <p:bldP spid="65" grpId="1" animBg="1"/>
      <p:bldP spid="65" grpId="2" animBg="1"/>
      <p:bldP spid="67" grpId="0"/>
      <p:bldP spid="67" grpId="1"/>
      <p:bldP spid="67" grpId="2"/>
      <p:bldP spid="69" grpId="0" animBg="1"/>
      <p:bldP spid="69" grpId="1" animBg="1"/>
      <p:bldP spid="71" grpId="0"/>
      <p:bldP spid="71" grpId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C04070F2-870B-43CF-9255-0ED5C0B107F3}"/>
              </a:ext>
            </a:extLst>
          </p:cNvPr>
          <p:cNvSpPr/>
          <p:nvPr/>
        </p:nvSpPr>
        <p:spPr>
          <a:xfrm>
            <a:off x="143134" y="1538629"/>
            <a:ext cx="2273495" cy="2605555"/>
          </a:xfrm>
          <a:prstGeom prst="rect">
            <a:avLst/>
          </a:prstGeom>
          <a:solidFill>
            <a:srgbClr val="EFF0F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0E7B2B09-1438-49AC-8C4E-3F88EFEE86D9}"/>
              </a:ext>
            </a:extLst>
          </p:cNvPr>
          <p:cNvSpPr/>
          <p:nvPr/>
        </p:nvSpPr>
        <p:spPr>
          <a:xfrm>
            <a:off x="143134" y="1129535"/>
            <a:ext cx="2273495" cy="351440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161D0A6D-E753-4F4D-8B3B-0A65D41E5C6F}"/>
              </a:ext>
            </a:extLst>
          </p:cNvPr>
          <p:cNvSpPr/>
          <p:nvPr/>
        </p:nvSpPr>
        <p:spPr>
          <a:xfrm>
            <a:off x="2536214" y="1538629"/>
            <a:ext cx="2273494" cy="1055366"/>
          </a:xfrm>
          <a:prstGeom prst="rect">
            <a:avLst/>
          </a:prstGeom>
          <a:solidFill>
            <a:srgbClr val="EFF0F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4E752FDB-5B9B-463B-A0E0-284B5D13B1EE}"/>
              </a:ext>
            </a:extLst>
          </p:cNvPr>
          <p:cNvSpPr/>
          <p:nvPr/>
        </p:nvSpPr>
        <p:spPr>
          <a:xfrm>
            <a:off x="2536213" y="1129535"/>
            <a:ext cx="2273494" cy="351440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425617C8-7C50-4902-A234-B53F7F3C303F}"/>
              </a:ext>
            </a:extLst>
          </p:cNvPr>
          <p:cNvSpPr/>
          <p:nvPr/>
        </p:nvSpPr>
        <p:spPr>
          <a:xfrm>
            <a:off x="2536213" y="3098232"/>
            <a:ext cx="2273495" cy="1055366"/>
          </a:xfrm>
          <a:prstGeom prst="rect">
            <a:avLst/>
          </a:prstGeom>
          <a:solidFill>
            <a:srgbClr val="EFF0F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F73A43C2-8F78-45FF-B955-C3CC556FADB1}"/>
              </a:ext>
            </a:extLst>
          </p:cNvPr>
          <p:cNvSpPr/>
          <p:nvPr/>
        </p:nvSpPr>
        <p:spPr>
          <a:xfrm>
            <a:off x="2536213" y="2679724"/>
            <a:ext cx="2273495" cy="351440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F4AA8CCB-0BCF-4648-88F0-AE1049AF74AB}"/>
              </a:ext>
            </a:extLst>
          </p:cNvPr>
          <p:cNvSpPr/>
          <p:nvPr/>
        </p:nvSpPr>
        <p:spPr>
          <a:xfrm>
            <a:off x="143133" y="4773109"/>
            <a:ext cx="6218459" cy="1926556"/>
          </a:xfrm>
          <a:prstGeom prst="rect">
            <a:avLst/>
          </a:prstGeom>
          <a:solidFill>
            <a:srgbClr val="EFF0F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D5F358E1-FCE4-40E2-BD86-9DAE29F40079}"/>
              </a:ext>
            </a:extLst>
          </p:cNvPr>
          <p:cNvSpPr/>
          <p:nvPr/>
        </p:nvSpPr>
        <p:spPr>
          <a:xfrm>
            <a:off x="143133" y="4354601"/>
            <a:ext cx="6218459" cy="351440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A58E83A8-1D10-4658-B7C1-AB7B3165CC31}"/>
              </a:ext>
            </a:extLst>
          </p:cNvPr>
          <p:cNvSpPr/>
          <p:nvPr/>
        </p:nvSpPr>
        <p:spPr>
          <a:xfrm>
            <a:off x="4929291" y="1538629"/>
            <a:ext cx="2273494" cy="2605555"/>
          </a:xfrm>
          <a:prstGeom prst="rect">
            <a:avLst/>
          </a:prstGeom>
          <a:solidFill>
            <a:srgbClr val="EFF0F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4730CBB8-9ACB-4E13-A7BA-3458E8ECEF7E}"/>
              </a:ext>
            </a:extLst>
          </p:cNvPr>
          <p:cNvSpPr/>
          <p:nvPr/>
        </p:nvSpPr>
        <p:spPr>
          <a:xfrm>
            <a:off x="4929292" y="1129535"/>
            <a:ext cx="2273494" cy="351440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00F697D8-E110-443D-87BD-8AF39004C2CE}"/>
              </a:ext>
            </a:extLst>
          </p:cNvPr>
          <p:cNvSpPr/>
          <p:nvPr/>
        </p:nvSpPr>
        <p:spPr>
          <a:xfrm>
            <a:off x="7322369" y="1538629"/>
            <a:ext cx="2273494" cy="1055366"/>
          </a:xfrm>
          <a:prstGeom prst="rect">
            <a:avLst/>
          </a:prstGeom>
          <a:solidFill>
            <a:srgbClr val="EFF0F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782FDDBD-7B97-4230-941F-D4D9F50F0E3C}"/>
              </a:ext>
            </a:extLst>
          </p:cNvPr>
          <p:cNvSpPr/>
          <p:nvPr/>
        </p:nvSpPr>
        <p:spPr>
          <a:xfrm>
            <a:off x="7322368" y="1129535"/>
            <a:ext cx="2273494" cy="351440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8DB7D752-92A7-4ABA-823B-1F81D464383D}"/>
              </a:ext>
            </a:extLst>
          </p:cNvPr>
          <p:cNvSpPr/>
          <p:nvPr/>
        </p:nvSpPr>
        <p:spPr>
          <a:xfrm>
            <a:off x="7322368" y="3088818"/>
            <a:ext cx="2273494" cy="1055366"/>
          </a:xfrm>
          <a:prstGeom prst="rect">
            <a:avLst/>
          </a:prstGeom>
          <a:solidFill>
            <a:srgbClr val="EFF0F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61149462-425C-4AE6-B8AA-FFB655A8AFFB}"/>
              </a:ext>
            </a:extLst>
          </p:cNvPr>
          <p:cNvSpPr/>
          <p:nvPr/>
        </p:nvSpPr>
        <p:spPr>
          <a:xfrm>
            <a:off x="7322369" y="2679724"/>
            <a:ext cx="2273494" cy="351440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DCF629CD-074D-464C-9F82-065108B95D29}"/>
              </a:ext>
            </a:extLst>
          </p:cNvPr>
          <p:cNvSpPr/>
          <p:nvPr/>
        </p:nvSpPr>
        <p:spPr>
          <a:xfrm>
            <a:off x="6550089" y="4773109"/>
            <a:ext cx="5489509" cy="1926556"/>
          </a:xfrm>
          <a:prstGeom prst="rect">
            <a:avLst/>
          </a:prstGeom>
          <a:solidFill>
            <a:srgbClr val="EFF0F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687BE670-49B2-4C96-97B3-7FA1EFDD02F4}"/>
              </a:ext>
            </a:extLst>
          </p:cNvPr>
          <p:cNvSpPr/>
          <p:nvPr/>
        </p:nvSpPr>
        <p:spPr>
          <a:xfrm>
            <a:off x="6550089" y="4354601"/>
            <a:ext cx="5489509" cy="351440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68886281-8F76-4E53-90BF-892EFFD7AB24}"/>
              </a:ext>
            </a:extLst>
          </p:cNvPr>
          <p:cNvSpPr/>
          <p:nvPr/>
        </p:nvSpPr>
        <p:spPr>
          <a:xfrm>
            <a:off x="9715444" y="1538629"/>
            <a:ext cx="2273494" cy="2605555"/>
          </a:xfrm>
          <a:prstGeom prst="rect">
            <a:avLst/>
          </a:prstGeom>
          <a:solidFill>
            <a:srgbClr val="EFF0F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32407ED8-22A6-47F1-9A44-888F926448AE}"/>
              </a:ext>
            </a:extLst>
          </p:cNvPr>
          <p:cNvSpPr/>
          <p:nvPr/>
        </p:nvSpPr>
        <p:spPr>
          <a:xfrm>
            <a:off x="9715444" y="1129535"/>
            <a:ext cx="2273495" cy="351440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88408936-A73E-4527-8A92-1B99288F7790}"/>
              </a:ext>
            </a:extLst>
          </p:cNvPr>
          <p:cNvSpPr txBox="1"/>
          <p:nvPr/>
        </p:nvSpPr>
        <p:spPr>
          <a:xfrm>
            <a:off x="425224" y="1155859"/>
            <a:ext cx="1709314" cy="338554"/>
          </a:xfrm>
          <a:prstGeom prst="rect">
            <a:avLst/>
          </a:prstGeom>
          <a:noFill/>
        </p:spPr>
        <p:txBody>
          <a:bodyPr wrap="square" rtlCol="1" anchor="ctr">
            <a:spAutoFit/>
          </a:bodyPr>
          <a:lstStyle>
            <a:defPPr>
              <a:defRPr lang="he-IL"/>
            </a:defPPr>
            <a:lvl1pPr rtl="1">
              <a:defRPr>
                <a:solidFill>
                  <a:schemeClr val="bg1">
                    <a:lumMod val="65000"/>
                  </a:schemeClr>
                </a:solidFill>
                <a:latin typeface="Secular One" panose="00000500000000000000" pitchFamily="2" charset="-79"/>
                <a:cs typeface="Secular One" panose="00000500000000000000" pitchFamily="2" charset="-79"/>
              </a:defRPr>
            </a:lvl1pPr>
          </a:lstStyle>
          <a:p>
            <a:pPr algn="ctr"/>
            <a:r>
              <a:rPr lang="en-US" sz="1600" b="1">
                <a:solidFill>
                  <a:schemeClr val="bg1"/>
                </a:solidFill>
                <a:latin typeface="Sora" pitchFamily="2" charset="0"/>
                <a:ea typeface="Roboto" panose="02000000000000000000" pitchFamily="2" charset="0"/>
                <a:cs typeface="Sora" pitchFamily="2" charset="0"/>
              </a:rPr>
              <a:t>Key Partners</a:t>
            </a:r>
            <a:endParaRPr lang="he-IL" sz="1600" b="1">
              <a:solidFill>
                <a:schemeClr val="bg1"/>
              </a:solidFill>
              <a:latin typeface="Sora" pitchFamily="2" charset="0"/>
              <a:ea typeface="Roboto" panose="02000000000000000000" pitchFamily="2" charset="0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FF6F6D41-62F4-4B67-9FA9-C8594E039D5B}"/>
              </a:ext>
            </a:extLst>
          </p:cNvPr>
          <p:cNvSpPr txBox="1"/>
          <p:nvPr/>
        </p:nvSpPr>
        <p:spPr>
          <a:xfrm>
            <a:off x="2759960" y="1155859"/>
            <a:ext cx="1826000" cy="338554"/>
          </a:xfrm>
          <a:prstGeom prst="rect">
            <a:avLst/>
          </a:prstGeom>
          <a:noFill/>
        </p:spPr>
        <p:txBody>
          <a:bodyPr wrap="square" rtlCol="1" anchor="ctr">
            <a:spAutoFit/>
          </a:bodyPr>
          <a:lstStyle>
            <a:defPPr>
              <a:defRPr lang="he-IL"/>
            </a:defPPr>
            <a:lvl1pPr rtl="1">
              <a:defRPr>
                <a:solidFill>
                  <a:schemeClr val="bg1">
                    <a:lumMod val="65000"/>
                  </a:schemeClr>
                </a:solidFill>
                <a:latin typeface="Secular One" panose="00000500000000000000" pitchFamily="2" charset="-79"/>
                <a:cs typeface="Secular One" panose="00000500000000000000" pitchFamily="2" charset="-79"/>
              </a:defRPr>
            </a:lvl1pPr>
          </a:lstStyle>
          <a:p>
            <a:pPr algn="ctr" rtl="0"/>
            <a:r>
              <a:rPr lang="en-US" sz="1600" b="1">
                <a:solidFill>
                  <a:schemeClr val="bg1"/>
                </a:solidFill>
                <a:latin typeface="Sora" pitchFamily="2" charset="0"/>
                <a:ea typeface="Roboto" panose="02000000000000000000" pitchFamily="2" charset="0"/>
                <a:cs typeface="Sora" pitchFamily="2" charset="0"/>
              </a:rPr>
              <a:t>Key Activities</a:t>
            </a:r>
            <a:endParaRPr lang="he-IL" sz="1600" b="1">
              <a:solidFill>
                <a:schemeClr val="bg1"/>
              </a:solidFill>
              <a:latin typeface="Sora" pitchFamily="2" charset="0"/>
              <a:ea typeface="Roboto" panose="02000000000000000000" pitchFamily="2" charset="0"/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ED79432B-847E-4A11-8468-8F45889CD406}"/>
              </a:ext>
            </a:extLst>
          </p:cNvPr>
          <p:cNvSpPr txBox="1"/>
          <p:nvPr/>
        </p:nvSpPr>
        <p:spPr>
          <a:xfrm>
            <a:off x="4975112" y="1155859"/>
            <a:ext cx="2181852" cy="338554"/>
          </a:xfrm>
          <a:prstGeom prst="rect">
            <a:avLst/>
          </a:prstGeom>
          <a:noFill/>
        </p:spPr>
        <p:txBody>
          <a:bodyPr wrap="square" rtlCol="1" anchor="ctr">
            <a:spAutoFit/>
          </a:bodyPr>
          <a:lstStyle>
            <a:defPPr>
              <a:defRPr lang="he-IL"/>
            </a:defPPr>
            <a:lvl1pPr rtl="1">
              <a:defRPr>
                <a:solidFill>
                  <a:schemeClr val="bg1">
                    <a:lumMod val="65000"/>
                  </a:schemeClr>
                </a:solidFill>
                <a:latin typeface="Secular One" panose="00000500000000000000" pitchFamily="2" charset="-79"/>
                <a:cs typeface="Secular One" panose="00000500000000000000" pitchFamily="2" charset="-79"/>
              </a:defRPr>
            </a:lvl1pPr>
          </a:lstStyle>
          <a:p>
            <a:pPr algn="ctr" rtl="0"/>
            <a:r>
              <a:rPr lang="en-US" sz="1600" b="1">
                <a:solidFill>
                  <a:schemeClr val="bg1"/>
                </a:solidFill>
                <a:latin typeface="Sora" pitchFamily="2" charset="0"/>
                <a:ea typeface="Roboto" panose="02000000000000000000" pitchFamily="2" charset="0"/>
                <a:cs typeface="Sora" pitchFamily="2" charset="0"/>
              </a:rPr>
              <a:t>Value Proposition</a:t>
            </a:r>
            <a:endParaRPr lang="he-IL" sz="1600" b="1">
              <a:solidFill>
                <a:schemeClr val="bg1"/>
              </a:solidFill>
              <a:latin typeface="Sora" pitchFamily="2" charset="0"/>
              <a:ea typeface="Roboto" panose="02000000000000000000" pitchFamily="2" charset="0"/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FD31D396-D7E9-445A-914B-313B32696664}"/>
              </a:ext>
            </a:extLst>
          </p:cNvPr>
          <p:cNvSpPr txBox="1"/>
          <p:nvPr/>
        </p:nvSpPr>
        <p:spPr>
          <a:xfrm>
            <a:off x="7604458" y="1155859"/>
            <a:ext cx="1826000" cy="338554"/>
          </a:xfrm>
          <a:prstGeom prst="rect">
            <a:avLst/>
          </a:prstGeom>
          <a:noFill/>
        </p:spPr>
        <p:txBody>
          <a:bodyPr wrap="square" rtlCol="1" anchor="ctr">
            <a:spAutoFit/>
          </a:bodyPr>
          <a:lstStyle>
            <a:defPPr>
              <a:defRPr lang="he-IL"/>
            </a:defPPr>
            <a:lvl1pPr rtl="1">
              <a:defRPr>
                <a:solidFill>
                  <a:schemeClr val="bg1">
                    <a:lumMod val="65000"/>
                  </a:schemeClr>
                </a:solidFill>
                <a:latin typeface="Secular One" panose="00000500000000000000" pitchFamily="2" charset="-79"/>
                <a:cs typeface="Secular One" panose="00000500000000000000" pitchFamily="2" charset="-79"/>
              </a:defRPr>
            </a:lvl1pPr>
          </a:lstStyle>
          <a:p>
            <a:pPr algn="ctr"/>
            <a:r>
              <a:rPr lang="en-US" sz="1600" b="1">
                <a:solidFill>
                  <a:schemeClr val="bg1"/>
                </a:solidFill>
                <a:latin typeface="Sora" pitchFamily="2" charset="0"/>
                <a:ea typeface="Roboto" panose="02000000000000000000" pitchFamily="2" charset="0"/>
                <a:cs typeface="Sora" pitchFamily="2" charset="0"/>
              </a:rPr>
              <a:t>Relationships</a:t>
            </a:r>
            <a:endParaRPr lang="he-IL" sz="1600" b="1">
              <a:solidFill>
                <a:schemeClr val="bg1"/>
              </a:solidFill>
              <a:latin typeface="Sora" pitchFamily="2" charset="0"/>
              <a:ea typeface="Roboto" panose="02000000000000000000" pitchFamily="2" charset="0"/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BD8DD745-9EE5-44CF-A096-BA96B42A52F8}"/>
              </a:ext>
            </a:extLst>
          </p:cNvPr>
          <p:cNvSpPr txBox="1"/>
          <p:nvPr/>
        </p:nvSpPr>
        <p:spPr>
          <a:xfrm>
            <a:off x="2724419" y="2686167"/>
            <a:ext cx="1897082" cy="338554"/>
          </a:xfrm>
          <a:prstGeom prst="rect">
            <a:avLst/>
          </a:prstGeom>
          <a:noFill/>
        </p:spPr>
        <p:txBody>
          <a:bodyPr wrap="square" rtlCol="1" anchor="ctr">
            <a:spAutoFit/>
          </a:bodyPr>
          <a:lstStyle>
            <a:defPPr>
              <a:defRPr lang="he-IL"/>
            </a:defPPr>
            <a:lvl1pPr rtl="1">
              <a:defRPr>
                <a:solidFill>
                  <a:schemeClr val="bg1">
                    <a:lumMod val="65000"/>
                  </a:schemeClr>
                </a:solidFill>
                <a:latin typeface="Secular One" panose="00000500000000000000" pitchFamily="2" charset="-79"/>
                <a:cs typeface="Secular One" panose="00000500000000000000" pitchFamily="2" charset="-79"/>
              </a:defRPr>
            </a:lvl1pPr>
          </a:lstStyle>
          <a:p>
            <a:pPr algn="ctr" rtl="0"/>
            <a:r>
              <a:rPr lang="en-US" sz="1600" b="1">
                <a:solidFill>
                  <a:schemeClr val="bg1"/>
                </a:solidFill>
                <a:latin typeface="Sora" pitchFamily="2" charset="0"/>
                <a:ea typeface="Roboto" panose="02000000000000000000" pitchFamily="2" charset="0"/>
                <a:cs typeface="Sora" pitchFamily="2" charset="0"/>
              </a:rPr>
              <a:t>Key Resources</a:t>
            </a:r>
            <a:endParaRPr lang="he-IL" sz="1600" b="1">
              <a:solidFill>
                <a:schemeClr val="bg1"/>
              </a:solidFill>
              <a:latin typeface="Sora" pitchFamily="2" charset="0"/>
              <a:ea typeface="Roboto" panose="02000000000000000000" pitchFamily="2" charset="0"/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01D8DA99-524B-469C-9E11-B5DB5628F496}"/>
              </a:ext>
            </a:extLst>
          </p:cNvPr>
          <p:cNvSpPr txBox="1"/>
          <p:nvPr/>
        </p:nvSpPr>
        <p:spPr>
          <a:xfrm>
            <a:off x="9939191" y="1155859"/>
            <a:ext cx="1826000" cy="338554"/>
          </a:xfrm>
          <a:prstGeom prst="rect">
            <a:avLst/>
          </a:prstGeom>
          <a:noFill/>
        </p:spPr>
        <p:txBody>
          <a:bodyPr wrap="square" rtlCol="1" anchor="ctr">
            <a:spAutoFit/>
          </a:bodyPr>
          <a:lstStyle>
            <a:defPPr>
              <a:defRPr lang="he-IL"/>
            </a:defPPr>
            <a:lvl1pPr rtl="1">
              <a:defRPr>
                <a:solidFill>
                  <a:schemeClr val="bg1">
                    <a:lumMod val="65000"/>
                  </a:schemeClr>
                </a:solidFill>
                <a:latin typeface="Secular One" panose="00000500000000000000" pitchFamily="2" charset="-79"/>
                <a:cs typeface="Secular One" panose="00000500000000000000" pitchFamily="2" charset="-79"/>
              </a:defRPr>
            </a:lvl1pPr>
          </a:lstStyle>
          <a:p>
            <a:pPr algn="ctr" rtl="0"/>
            <a:r>
              <a:rPr lang="en-US" sz="1600" b="1">
                <a:solidFill>
                  <a:schemeClr val="bg1"/>
                </a:solidFill>
                <a:latin typeface="Sora" pitchFamily="2" charset="0"/>
                <a:ea typeface="Roboto" panose="02000000000000000000" pitchFamily="2" charset="0"/>
                <a:cs typeface="Sora" pitchFamily="2" charset="0"/>
              </a:rPr>
              <a:t>Segments</a:t>
            </a:r>
            <a:endParaRPr lang="he-IL" sz="1600" b="1">
              <a:solidFill>
                <a:schemeClr val="bg1"/>
              </a:solidFill>
              <a:latin typeface="Sora" pitchFamily="2" charset="0"/>
              <a:ea typeface="Roboto" panose="02000000000000000000" pitchFamily="2" charset="0"/>
            </a:endParaRP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08FE5366-FFE8-49C3-8DD2-52B8DEFE82B2}"/>
              </a:ext>
            </a:extLst>
          </p:cNvPr>
          <p:cNvSpPr txBox="1"/>
          <p:nvPr/>
        </p:nvSpPr>
        <p:spPr>
          <a:xfrm>
            <a:off x="8262942" y="4368039"/>
            <a:ext cx="2335032" cy="338554"/>
          </a:xfrm>
          <a:prstGeom prst="rect">
            <a:avLst/>
          </a:prstGeom>
          <a:noFill/>
        </p:spPr>
        <p:txBody>
          <a:bodyPr wrap="square" rtlCol="1" anchor="ctr">
            <a:spAutoFit/>
          </a:bodyPr>
          <a:lstStyle>
            <a:defPPr>
              <a:defRPr lang="he-IL"/>
            </a:defPPr>
            <a:lvl1pPr rtl="1">
              <a:defRPr>
                <a:solidFill>
                  <a:schemeClr val="bg1">
                    <a:lumMod val="65000"/>
                  </a:schemeClr>
                </a:solidFill>
                <a:latin typeface="Secular One" panose="00000500000000000000" pitchFamily="2" charset="-79"/>
                <a:cs typeface="Secular One" panose="00000500000000000000" pitchFamily="2" charset="-79"/>
              </a:defRPr>
            </a:lvl1pPr>
          </a:lstStyle>
          <a:p>
            <a:pPr algn="ctr" rtl="0"/>
            <a:r>
              <a:rPr lang="en-US" sz="1600" b="1">
                <a:solidFill>
                  <a:schemeClr val="bg1"/>
                </a:solidFill>
                <a:latin typeface="Sora" pitchFamily="2" charset="0"/>
                <a:ea typeface="Roboto" panose="02000000000000000000" pitchFamily="2" charset="0"/>
                <a:cs typeface="Sora" pitchFamily="2" charset="0"/>
              </a:rPr>
              <a:t>Revenue Streams</a:t>
            </a:r>
            <a:endParaRPr lang="he-IL" sz="1600" b="1">
              <a:solidFill>
                <a:schemeClr val="bg1"/>
              </a:solidFill>
              <a:latin typeface="Sora" pitchFamily="2" charset="0"/>
              <a:ea typeface="Roboto" panose="02000000000000000000" pitchFamily="2" charset="0"/>
            </a:endParaRP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B0AAB3B6-2E05-45C9-85BD-1AEB0A471A7F}"/>
              </a:ext>
            </a:extLst>
          </p:cNvPr>
          <p:cNvSpPr txBox="1"/>
          <p:nvPr/>
        </p:nvSpPr>
        <p:spPr>
          <a:xfrm>
            <a:off x="2084846" y="4368039"/>
            <a:ext cx="2335032" cy="338554"/>
          </a:xfrm>
          <a:prstGeom prst="rect">
            <a:avLst/>
          </a:prstGeom>
          <a:noFill/>
        </p:spPr>
        <p:txBody>
          <a:bodyPr wrap="square" rtlCol="1" anchor="ctr">
            <a:spAutoFit/>
          </a:bodyPr>
          <a:lstStyle>
            <a:defPPr>
              <a:defRPr lang="he-IL"/>
            </a:defPPr>
            <a:lvl1pPr rtl="1">
              <a:defRPr>
                <a:solidFill>
                  <a:schemeClr val="bg1">
                    <a:lumMod val="65000"/>
                  </a:schemeClr>
                </a:solidFill>
                <a:latin typeface="Secular One" panose="00000500000000000000" pitchFamily="2" charset="-79"/>
                <a:cs typeface="Secular One" panose="00000500000000000000" pitchFamily="2" charset="-79"/>
              </a:defRPr>
            </a:lvl1pPr>
          </a:lstStyle>
          <a:p>
            <a:pPr algn="ctr" rtl="0"/>
            <a:r>
              <a:rPr lang="en-US" sz="1600" b="1">
                <a:solidFill>
                  <a:schemeClr val="bg1"/>
                </a:solidFill>
                <a:latin typeface="Sora" pitchFamily="2" charset="0"/>
                <a:ea typeface="Roboto" panose="02000000000000000000" pitchFamily="2" charset="0"/>
                <a:cs typeface="Sora" pitchFamily="2" charset="0"/>
              </a:rPr>
              <a:t>Cost Structure</a:t>
            </a:r>
            <a:endParaRPr lang="he-IL" sz="1600" b="1">
              <a:solidFill>
                <a:schemeClr val="bg1"/>
              </a:solidFill>
              <a:latin typeface="Sora" pitchFamily="2" charset="0"/>
              <a:ea typeface="Roboto" panose="02000000000000000000" pitchFamily="2" charset="0"/>
            </a:endParaRP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68A41095-7A59-4189-AC50-39A84A6472EE}"/>
              </a:ext>
            </a:extLst>
          </p:cNvPr>
          <p:cNvSpPr txBox="1"/>
          <p:nvPr/>
        </p:nvSpPr>
        <p:spPr>
          <a:xfrm>
            <a:off x="7604458" y="2692886"/>
            <a:ext cx="1826000" cy="338554"/>
          </a:xfrm>
          <a:prstGeom prst="rect">
            <a:avLst/>
          </a:prstGeom>
          <a:noFill/>
        </p:spPr>
        <p:txBody>
          <a:bodyPr wrap="square" rtlCol="1" anchor="ctr">
            <a:spAutoFit/>
          </a:bodyPr>
          <a:lstStyle>
            <a:defPPr>
              <a:defRPr lang="he-IL"/>
            </a:defPPr>
            <a:lvl1pPr rtl="1">
              <a:defRPr>
                <a:solidFill>
                  <a:schemeClr val="bg1">
                    <a:lumMod val="65000"/>
                  </a:schemeClr>
                </a:solidFill>
                <a:latin typeface="Secular One" panose="00000500000000000000" pitchFamily="2" charset="-79"/>
                <a:cs typeface="Secular One" panose="00000500000000000000" pitchFamily="2" charset="-79"/>
              </a:defRPr>
            </a:lvl1pPr>
          </a:lstStyle>
          <a:p>
            <a:pPr algn="ctr" rtl="0"/>
            <a:r>
              <a:rPr lang="en-US" sz="1600" b="1">
                <a:solidFill>
                  <a:schemeClr val="bg1"/>
                </a:solidFill>
                <a:latin typeface="Sora" pitchFamily="2" charset="0"/>
                <a:ea typeface="Roboto" panose="02000000000000000000" pitchFamily="2" charset="0"/>
                <a:cs typeface="Sora" pitchFamily="2" charset="0"/>
              </a:rPr>
              <a:t>Channels</a:t>
            </a:r>
            <a:endParaRPr lang="he-IL" sz="1600" b="1">
              <a:solidFill>
                <a:schemeClr val="bg1"/>
              </a:solidFill>
              <a:latin typeface="Sora" pitchFamily="2" charset="0"/>
              <a:ea typeface="Roboto" panose="02000000000000000000" pitchFamily="2" charset="0"/>
            </a:endParaRP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C29BF690-5706-4FEE-B3F2-8E3F5075338B}"/>
              </a:ext>
            </a:extLst>
          </p:cNvPr>
          <p:cNvSpPr txBox="1"/>
          <p:nvPr/>
        </p:nvSpPr>
        <p:spPr>
          <a:xfrm>
            <a:off x="131912" y="1547491"/>
            <a:ext cx="2334541" cy="1358064"/>
          </a:xfrm>
          <a:prstGeom prst="rect">
            <a:avLst/>
          </a:prstGeom>
          <a:noFill/>
        </p:spPr>
        <p:txBody>
          <a:bodyPr wrap="square" rtlCol="1" anchor="ctr">
            <a:spAutoFit/>
          </a:bodyPr>
          <a:lstStyle>
            <a:defPPr>
              <a:defRPr lang="he-IL"/>
            </a:defPPr>
            <a:lvl1pPr rtl="1">
              <a:defRPr>
                <a:solidFill>
                  <a:schemeClr val="bg1">
                    <a:lumMod val="65000"/>
                  </a:schemeClr>
                </a:solidFill>
                <a:latin typeface="Secular One" panose="00000500000000000000" pitchFamily="2" charset="-79"/>
                <a:cs typeface="Secular One" panose="00000500000000000000" pitchFamily="2" charset="-79"/>
              </a:defRPr>
            </a:lvl1pPr>
          </a:lstStyle>
          <a:p>
            <a:pPr rtl="0">
              <a:lnSpc>
                <a:spcPct val="150000"/>
              </a:lnSpc>
            </a:pPr>
            <a:r>
              <a:rPr lang="en-US" sz="1400" b="1">
                <a:latin typeface="Sora" pitchFamily="2" charset="0"/>
                <a:ea typeface="Roboto" panose="02000000000000000000" pitchFamily="2" charset="0"/>
              </a:rPr>
              <a:t>Automotive industry</a:t>
            </a:r>
          </a:p>
          <a:p>
            <a:pPr rtl="0">
              <a:lnSpc>
                <a:spcPct val="150000"/>
              </a:lnSpc>
            </a:pPr>
            <a:r>
              <a:rPr lang="en-US" sz="1400" b="1">
                <a:latin typeface="Sora" pitchFamily="2" charset="0"/>
                <a:ea typeface="Roboto" panose="02000000000000000000" pitchFamily="2" charset="0"/>
              </a:rPr>
              <a:t>Raw material suppliers</a:t>
            </a:r>
          </a:p>
          <a:p>
            <a:pPr rtl="0">
              <a:lnSpc>
                <a:spcPct val="150000"/>
              </a:lnSpc>
            </a:pPr>
            <a:r>
              <a:rPr lang="en-US" sz="1400" b="1">
                <a:latin typeface="Sora" pitchFamily="2" charset="0"/>
                <a:ea typeface="Roboto" panose="02000000000000000000" pitchFamily="2" charset="0"/>
              </a:rPr>
              <a:t>3D printer companies</a:t>
            </a:r>
          </a:p>
          <a:p>
            <a:pPr rtl="0">
              <a:lnSpc>
                <a:spcPct val="150000"/>
              </a:lnSpc>
            </a:pPr>
            <a:r>
              <a:rPr lang="en-US" sz="1400" b="1">
                <a:latin typeface="Sora" pitchFamily="2" charset="0"/>
                <a:ea typeface="Roboto" panose="02000000000000000000" pitchFamily="2" charset="0"/>
              </a:rPr>
              <a:t>Car distribution</a:t>
            </a:r>
            <a:endParaRPr lang="he-IL" sz="1400" b="1">
              <a:latin typeface="Sora" pitchFamily="2" charset="0"/>
              <a:ea typeface="Roboto" panose="02000000000000000000" pitchFamily="2" charset="0"/>
            </a:endParaRP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08B9B121-17A8-4AB8-A5B7-CEE7D87772AB}"/>
              </a:ext>
            </a:extLst>
          </p:cNvPr>
          <p:cNvSpPr txBox="1"/>
          <p:nvPr/>
        </p:nvSpPr>
        <p:spPr>
          <a:xfrm>
            <a:off x="2536210" y="1519603"/>
            <a:ext cx="2273497" cy="1107996"/>
          </a:xfrm>
          <a:prstGeom prst="rect">
            <a:avLst/>
          </a:prstGeom>
          <a:noFill/>
        </p:spPr>
        <p:txBody>
          <a:bodyPr wrap="square" rtlCol="1" anchor="ctr">
            <a:spAutoFit/>
          </a:bodyPr>
          <a:lstStyle>
            <a:defPPr>
              <a:defRPr lang="he-IL"/>
            </a:defPPr>
            <a:lvl1pPr rtl="1">
              <a:defRPr>
                <a:solidFill>
                  <a:schemeClr val="bg1">
                    <a:lumMod val="65000"/>
                  </a:schemeClr>
                </a:solidFill>
                <a:latin typeface="Secular One" panose="00000500000000000000" pitchFamily="2" charset="-79"/>
                <a:cs typeface="Secular One" panose="00000500000000000000" pitchFamily="2" charset="-79"/>
              </a:defRPr>
            </a:lvl1pPr>
          </a:lstStyle>
          <a:p>
            <a:pPr rtl="0">
              <a:spcAft>
                <a:spcPts val="400"/>
              </a:spcAft>
            </a:pPr>
            <a:r>
              <a:rPr lang="en-US" sz="1400" b="1">
                <a:latin typeface="Sora" pitchFamily="2" charset="0"/>
                <a:ea typeface="Roboto" panose="02000000000000000000" pitchFamily="2" charset="0"/>
              </a:rPr>
              <a:t>Manufacturing</a:t>
            </a:r>
          </a:p>
          <a:p>
            <a:pPr rtl="0">
              <a:spcAft>
                <a:spcPts val="400"/>
              </a:spcAft>
            </a:pPr>
            <a:r>
              <a:rPr lang="en-US" sz="1400" b="1">
                <a:latin typeface="Sora" pitchFamily="2" charset="0"/>
                <a:ea typeface="Roboto" panose="02000000000000000000" pitchFamily="2" charset="0"/>
              </a:rPr>
              <a:t>Quality control</a:t>
            </a:r>
          </a:p>
          <a:p>
            <a:pPr rtl="0">
              <a:spcAft>
                <a:spcPts val="400"/>
              </a:spcAft>
            </a:pPr>
            <a:r>
              <a:rPr lang="en-US" sz="1400" b="1">
                <a:latin typeface="Sora" pitchFamily="2" charset="0"/>
                <a:ea typeface="Roboto" panose="02000000000000000000" pitchFamily="2" charset="0"/>
              </a:rPr>
              <a:t>Marketing and sales</a:t>
            </a:r>
          </a:p>
          <a:p>
            <a:pPr rtl="0">
              <a:spcAft>
                <a:spcPts val="400"/>
              </a:spcAft>
            </a:pPr>
            <a:r>
              <a:rPr lang="en-US" sz="1400" b="1">
                <a:latin typeface="Sora" pitchFamily="2" charset="0"/>
                <a:ea typeface="Roboto" panose="02000000000000000000" pitchFamily="2" charset="0"/>
              </a:rPr>
              <a:t>Research</a:t>
            </a:r>
            <a:endParaRPr lang="he-IL" sz="1400" b="1">
              <a:latin typeface="Sora" pitchFamily="2" charset="0"/>
              <a:ea typeface="Roboto" panose="02000000000000000000" pitchFamily="2" charset="0"/>
            </a:endParaRP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9C4A7C55-6020-4B2D-835E-2C051B85EEE3}"/>
              </a:ext>
            </a:extLst>
          </p:cNvPr>
          <p:cNvSpPr txBox="1"/>
          <p:nvPr/>
        </p:nvSpPr>
        <p:spPr>
          <a:xfrm>
            <a:off x="2531855" y="3057882"/>
            <a:ext cx="2273497" cy="1034899"/>
          </a:xfrm>
          <a:prstGeom prst="rect">
            <a:avLst/>
          </a:prstGeom>
          <a:noFill/>
        </p:spPr>
        <p:txBody>
          <a:bodyPr wrap="square" rtlCol="1" anchor="ctr">
            <a:spAutoFit/>
          </a:bodyPr>
          <a:lstStyle>
            <a:defPPr>
              <a:defRPr lang="he-IL"/>
            </a:defPPr>
            <a:lvl1pPr>
              <a:lnSpc>
                <a:spcPct val="150000"/>
              </a:lnSpc>
              <a:defRPr sz="1400" b="1">
                <a:solidFill>
                  <a:schemeClr val="bg1">
                    <a:lumMod val="65000"/>
                  </a:schemeClr>
                </a:solidFill>
                <a:latin typeface="Sora" pitchFamily="2" charset="0"/>
                <a:ea typeface="Roboto" panose="02000000000000000000" pitchFamily="2" charset="0"/>
                <a:cs typeface="Secular One" panose="00000500000000000000" pitchFamily="2" charset="-79"/>
              </a:defRPr>
            </a:lvl1pPr>
          </a:lstStyle>
          <a:p>
            <a:r>
              <a:rPr lang="en-US"/>
              <a:t>Employees</a:t>
            </a:r>
          </a:p>
          <a:p>
            <a:r>
              <a:rPr lang="en-US"/>
              <a:t>Facilities</a:t>
            </a:r>
            <a:endParaRPr lang="he-IL"/>
          </a:p>
          <a:p>
            <a:r>
              <a:rPr lang="en-US"/>
              <a:t>Brand awareness</a:t>
            </a:r>
            <a:endParaRPr lang="he-IL"/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32579D1D-4612-4FED-B885-3B8C8F4D68F0}"/>
              </a:ext>
            </a:extLst>
          </p:cNvPr>
          <p:cNvSpPr txBox="1"/>
          <p:nvPr/>
        </p:nvSpPr>
        <p:spPr>
          <a:xfrm>
            <a:off x="7322366" y="1508652"/>
            <a:ext cx="2273497" cy="1034899"/>
          </a:xfrm>
          <a:prstGeom prst="rect">
            <a:avLst/>
          </a:prstGeom>
          <a:noFill/>
        </p:spPr>
        <p:txBody>
          <a:bodyPr wrap="square" rtlCol="1" anchor="ctr">
            <a:spAutoFit/>
          </a:bodyPr>
          <a:lstStyle>
            <a:defPPr>
              <a:defRPr lang="he-IL"/>
            </a:defPPr>
            <a:lvl1pPr>
              <a:lnSpc>
                <a:spcPct val="150000"/>
              </a:lnSpc>
              <a:defRPr sz="1400" b="1">
                <a:solidFill>
                  <a:schemeClr val="bg1">
                    <a:lumMod val="65000"/>
                  </a:schemeClr>
                </a:solidFill>
                <a:latin typeface="Sora" pitchFamily="2" charset="0"/>
                <a:ea typeface="Roboto" panose="02000000000000000000" pitchFamily="2" charset="0"/>
                <a:cs typeface="Secular One" panose="00000500000000000000" pitchFamily="2" charset="-79"/>
              </a:defRPr>
            </a:lvl1pPr>
          </a:lstStyle>
          <a:p>
            <a:r>
              <a:rPr lang="en-US" dirty="0"/>
              <a:t>Tire shops</a:t>
            </a:r>
          </a:p>
          <a:p>
            <a:r>
              <a:rPr lang="en-US" dirty="0"/>
              <a:t>Customer service</a:t>
            </a:r>
          </a:p>
          <a:p>
            <a:r>
              <a:rPr lang="en-US" dirty="0"/>
              <a:t>Self service</a:t>
            </a:r>
            <a:endParaRPr lang="he-IL" dirty="0"/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6C2A51B7-9A01-41C3-907C-93EF7897EA32}"/>
              </a:ext>
            </a:extLst>
          </p:cNvPr>
          <p:cNvSpPr txBox="1"/>
          <p:nvPr/>
        </p:nvSpPr>
        <p:spPr>
          <a:xfrm>
            <a:off x="9706735" y="1555857"/>
            <a:ext cx="2610295" cy="1358064"/>
          </a:xfrm>
          <a:prstGeom prst="rect">
            <a:avLst/>
          </a:prstGeom>
          <a:noFill/>
        </p:spPr>
        <p:txBody>
          <a:bodyPr wrap="square" rtlCol="1" anchor="ctr">
            <a:spAutoFit/>
          </a:bodyPr>
          <a:lstStyle>
            <a:defPPr>
              <a:defRPr lang="he-IL"/>
            </a:defPPr>
            <a:lvl1pPr>
              <a:lnSpc>
                <a:spcPct val="150000"/>
              </a:lnSpc>
              <a:defRPr sz="1400" b="1">
                <a:solidFill>
                  <a:schemeClr val="bg1">
                    <a:lumMod val="65000"/>
                  </a:schemeClr>
                </a:solidFill>
                <a:latin typeface="Sora" pitchFamily="2" charset="0"/>
                <a:ea typeface="Roboto" panose="02000000000000000000" pitchFamily="2" charset="0"/>
                <a:cs typeface="Secular One" panose="00000500000000000000" pitchFamily="2" charset="-79"/>
              </a:defRPr>
            </a:lvl1pPr>
          </a:lstStyle>
          <a:p>
            <a:r>
              <a:rPr lang="en-US"/>
              <a:t>Car/motorbike owners</a:t>
            </a:r>
          </a:p>
          <a:p>
            <a:r>
              <a:rPr lang="en-US"/>
              <a:t>Any other wheeled vehicles owners</a:t>
            </a:r>
          </a:p>
          <a:p>
            <a:r>
              <a:rPr lang="en-US"/>
              <a:t>Automotive industry</a:t>
            </a:r>
            <a:endParaRPr lang="he-IL"/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AA2997A3-1A3B-4459-873C-868872CFB773}"/>
              </a:ext>
            </a:extLst>
          </p:cNvPr>
          <p:cNvSpPr txBox="1"/>
          <p:nvPr/>
        </p:nvSpPr>
        <p:spPr>
          <a:xfrm>
            <a:off x="7322367" y="3075031"/>
            <a:ext cx="2273494" cy="1034899"/>
          </a:xfrm>
          <a:prstGeom prst="rect">
            <a:avLst/>
          </a:prstGeom>
          <a:noFill/>
        </p:spPr>
        <p:txBody>
          <a:bodyPr wrap="square" rtlCol="1" anchor="ctr">
            <a:spAutoFit/>
          </a:bodyPr>
          <a:lstStyle>
            <a:defPPr>
              <a:defRPr lang="he-IL"/>
            </a:defPPr>
            <a:lvl1pPr>
              <a:lnSpc>
                <a:spcPct val="150000"/>
              </a:lnSpc>
              <a:defRPr sz="1400" b="1">
                <a:solidFill>
                  <a:schemeClr val="bg1">
                    <a:lumMod val="65000"/>
                  </a:schemeClr>
                </a:solidFill>
                <a:latin typeface="Sora" pitchFamily="2" charset="0"/>
                <a:ea typeface="Roboto" panose="02000000000000000000" pitchFamily="2" charset="0"/>
                <a:cs typeface="Secular One" panose="00000500000000000000" pitchFamily="2" charset="-79"/>
              </a:defRPr>
            </a:lvl1pPr>
          </a:lstStyle>
          <a:p>
            <a:r>
              <a:rPr lang="en-US"/>
              <a:t>Buy online</a:t>
            </a:r>
          </a:p>
          <a:p>
            <a:r>
              <a:rPr lang="en-US"/>
              <a:t>Tire shops</a:t>
            </a:r>
          </a:p>
          <a:p>
            <a:r>
              <a:rPr lang="en-US"/>
              <a:t>Car shops</a:t>
            </a:r>
            <a:endParaRPr lang="he-IL"/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9E5DDFF5-B8CB-40AD-A7C8-924E95E95DA0}"/>
              </a:ext>
            </a:extLst>
          </p:cNvPr>
          <p:cNvSpPr txBox="1"/>
          <p:nvPr/>
        </p:nvSpPr>
        <p:spPr>
          <a:xfrm>
            <a:off x="6520868" y="4721634"/>
            <a:ext cx="4213289" cy="711733"/>
          </a:xfrm>
          <a:prstGeom prst="rect">
            <a:avLst/>
          </a:prstGeom>
          <a:noFill/>
        </p:spPr>
        <p:txBody>
          <a:bodyPr wrap="square" rtlCol="1" anchor="ctr">
            <a:spAutoFit/>
          </a:bodyPr>
          <a:lstStyle>
            <a:defPPr>
              <a:defRPr lang="he-IL"/>
            </a:defPPr>
            <a:lvl1pPr>
              <a:lnSpc>
                <a:spcPct val="150000"/>
              </a:lnSpc>
              <a:defRPr sz="1400" b="1">
                <a:solidFill>
                  <a:schemeClr val="bg1">
                    <a:lumMod val="65000"/>
                  </a:schemeClr>
                </a:solidFill>
                <a:latin typeface="Sora" pitchFamily="2" charset="0"/>
                <a:ea typeface="Roboto" panose="02000000000000000000" pitchFamily="2" charset="0"/>
                <a:cs typeface="Secular One" panose="00000500000000000000" pitchFamily="2" charset="-79"/>
              </a:defRPr>
            </a:lvl1pPr>
          </a:lstStyle>
          <a:p>
            <a:r>
              <a:rPr lang="en-US"/>
              <a:t>Asset sale – tires for sell</a:t>
            </a:r>
          </a:p>
          <a:p>
            <a:r>
              <a:rPr lang="en-US"/>
              <a:t>Subscription fees  - connectivity app</a:t>
            </a:r>
            <a:endParaRPr lang="he-IL"/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50B998B4-BE64-42F2-A827-80C017F7CE8F}"/>
              </a:ext>
            </a:extLst>
          </p:cNvPr>
          <p:cNvSpPr txBox="1"/>
          <p:nvPr/>
        </p:nvSpPr>
        <p:spPr>
          <a:xfrm>
            <a:off x="4917684" y="1538077"/>
            <a:ext cx="2285101" cy="1676934"/>
          </a:xfrm>
          <a:prstGeom prst="rect">
            <a:avLst/>
          </a:prstGeom>
          <a:noFill/>
        </p:spPr>
        <p:txBody>
          <a:bodyPr wrap="square" rtlCol="1" anchor="ctr">
            <a:spAutoFit/>
          </a:bodyPr>
          <a:lstStyle>
            <a:defPPr>
              <a:defRPr lang="he-IL"/>
            </a:defPPr>
            <a:lvl1pPr>
              <a:lnSpc>
                <a:spcPct val="150000"/>
              </a:lnSpc>
              <a:defRPr sz="1400" b="1">
                <a:solidFill>
                  <a:schemeClr val="bg1">
                    <a:lumMod val="65000"/>
                  </a:schemeClr>
                </a:solidFill>
                <a:latin typeface="Sora" pitchFamily="2" charset="0"/>
                <a:ea typeface="Roboto" panose="02000000000000000000" pitchFamily="2" charset="0"/>
                <a:cs typeface="Secular One" panose="00000500000000000000" pitchFamily="2" charset="-79"/>
              </a:defRPr>
            </a:lvl1pPr>
          </a:lstStyle>
          <a:p>
            <a:r>
              <a:rPr lang="en-US"/>
              <a:t>Less maintenance – money saving</a:t>
            </a:r>
          </a:p>
          <a:p>
            <a:r>
              <a:rPr lang="en-US"/>
              <a:t>No flat tires</a:t>
            </a:r>
          </a:p>
          <a:p>
            <a:r>
              <a:rPr lang="en-US"/>
              <a:t>Environment friendly </a:t>
            </a:r>
          </a:p>
          <a:p>
            <a:r>
              <a:rPr lang="en-US"/>
              <a:t>Easy to repair 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9BF3C81F-9397-43EB-8835-EAEA357B8A96}"/>
              </a:ext>
            </a:extLst>
          </p:cNvPr>
          <p:cNvSpPr txBox="1"/>
          <p:nvPr/>
        </p:nvSpPr>
        <p:spPr>
          <a:xfrm>
            <a:off x="143133" y="4720031"/>
            <a:ext cx="2176937" cy="2004395"/>
          </a:xfrm>
          <a:prstGeom prst="rect">
            <a:avLst/>
          </a:prstGeom>
          <a:noFill/>
        </p:spPr>
        <p:txBody>
          <a:bodyPr wrap="square" rtlCol="1" anchor="ctr">
            <a:spAutoFit/>
          </a:bodyPr>
          <a:lstStyle>
            <a:defPPr>
              <a:defRPr lang="he-IL"/>
            </a:defPPr>
            <a:lvl1pPr>
              <a:lnSpc>
                <a:spcPct val="150000"/>
              </a:lnSpc>
              <a:defRPr sz="1400" b="1">
                <a:solidFill>
                  <a:schemeClr val="bg1">
                    <a:lumMod val="65000"/>
                  </a:schemeClr>
                </a:solidFill>
                <a:latin typeface="Sora" pitchFamily="2" charset="0"/>
                <a:ea typeface="Roboto" panose="02000000000000000000" pitchFamily="2" charset="0"/>
                <a:cs typeface="Secular One" panose="00000500000000000000" pitchFamily="2" charset="-79"/>
              </a:defRPr>
            </a:lvl1pPr>
          </a:lstStyle>
          <a:p>
            <a:r>
              <a:rPr lang="en-US"/>
              <a:t>Research</a:t>
            </a:r>
          </a:p>
          <a:p>
            <a:r>
              <a:rPr lang="en-US"/>
              <a:t>Brand awareness</a:t>
            </a:r>
          </a:p>
          <a:p>
            <a:r>
              <a:rPr lang="en-US"/>
              <a:t>Legal and safety tests</a:t>
            </a:r>
          </a:p>
          <a:p>
            <a:r>
              <a:rPr lang="en-US"/>
              <a:t>Raw material</a:t>
            </a:r>
          </a:p>
          <a:p>
            <a:r>
              <a:rPr lang="en-US"/>
              <a:t>Manufacturing costs</a:t>
            </a:r>
          </a:p>
          <a:p>
            <a:r>
              <a:rPr lang="en-US"/>
              <a:t>Human resources</a:t>
            </a:r>
            <a:endParaRPr lang="he-IL"/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E939E318-2FF2-4C36-A7E8-C4C663C0B4D8}"/>
              </a:ext>
            </a:extLst>
          </p:cNvPr>
          <p:cNvSpPr/>
          <p:nvPr/>
        </p:nvSpPr>
        <p:spPr>
          <a:xfrm>
            <a:off x="0" y="-15404"/>
            <a:ext cx="12192000" cy="993811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47" name="Rectangle: Rounded Corners 46">
            <a:extLst>
              <a:ext uri="{FF2B5EF4-FFF2-40B4-BE49-F238E27FC236}">
                <a16:creationId xmlns:a16="http://schemas.microsoft.com/office/drawing/2014/main" id="{2CF4CD7A-CECB-4167-8C22-16D05FB54CA7}"/>
              </a:ext>
            </a:extLst>
          </p:cNvPr>
          <p:cNvSpPr/>
          <p:nvPr/>
        </p:nvSpPr>
        <p:spPr>
          <a:xfrm>
            <a:off x="6954838" y="35675"/>
            <a:ext cx="3808540" cy="861448"/>
          </a:xfrm>
          <a:prstGeom prst="roundRect">
            <a:avLst/>
          </a:prstGeom>
          <a:solidFill>
            <a:srgbClr val="52CBB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8D43F993-5694-4809-AB57-B6FEC1AE5C35}"/>
              </a:ext>
            </a:extLst>
          </p:cNvPr>
          <p:cNvSpPr txBox="1"/>
          <p:nvPr/>
        </p:nvSpPr>
        <p:spPr>
          <a:xfrm>
            <a:off x="1221313" y="296834"/>
            <a:ext cx="1365378" cy="369332"/>
          </a:xfrm>
          <a:prstGeom prst="rect">
            <a:avLst/>
          </a:prstGeom>
          <a:noFill/>
        </p:spPr>
        <p:txBody>
          <a:bodyPr wrap="square" rtlCol="1" anchor="ctr">
            <a:spAutoFit/>
          </a:bodyPr>
          <a:lstStyle>
            <a:defPPr>
              <a:defRPr lang="he-IL"/>
            </a:defPPr>
            <a:lvl1pPr rtl="1">
              <a:defRPr>
                <a:solidFill>
                  <a:schemeClr val="bg1">
                    <a:lumMod val="65000"/>
                  </a:schemeClr>
                </a:solidFill>
                <a:latin typeface="Secular One" panose="00000500000000000000" pitchFamily="2" charset="-79"/>
                <a:cs typeface="Secular One" panose="00000500000000000000" pitchFamily="2" charset="-79"/>
              </a:defRPr>
            </a:lvl1pPr>
          </a:lstStyle>
          <a:p>
            <a:r>
              <a:rPr lang="en-US"/>
              <a:t>Disruptive</a:t>
            </a:r>
            <a:r>
              <a:rPr lang="he-IL"/>
              <a:t> 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ADAE39E1-7C69-4D6E-A4B2-ABF847B46C03}"/>
              </a:ext>
            </a:extLst>
          </p:cNvPr>
          <p:cNvSpPr txBox="1"/>
          <p:nvPr/>
        </p:nvSpPr>
        <p:spPr>
          <a:xfrm>
            <a:off x="2944404" y="296834"/>
            <a:ext cx="2012273" cy="369332"/>
          </a:xfrm>
          <a:prstGeom prst="rect">
            <a:avLst/>
          </a:prstGeom>
          <a:noFill/>
        </p:spPr>
        <p:txBody>
          <a:bodyPr wrap="square" rtlCol="1" anchor="ctr">
            <a:spAutoFit/>
          </a:bodyPr>
          <a:lstStyle>
            <a:defPPr>
              <a:defRPr lang="he-IL"/>
            </a:defPPr>
            <a:lvl1pPr>
              <a:defRPr>
                <a:solidFill>
                  <a:schemeClr val="bg1">
                    <a:lumMod val="65000"/>
                  </a:schemeClr>
                </a:solidFill>
                <a:latin typeface="Secular One" panose="00000500000000000000" pitchFamily="2" charset="-79"/>
                <a:cs typeface="Secular One" panose="00000500000000000000" pitchFamily="2" charset="-79"/>
              </a:defRPr>
            </a:lvl1pPr>
          </a:lstStyle>
          <a:p>
            <a:r>
              <a:rPr lang="en-US"/>
              <a:t>Strategic Canvas</a:t>
            </a:r>
            <a:endParaRPr lang="he-IL"/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12EECAEB-A9DF-4068-8C3F-6E6B630DF719}"/>
              </a:ext>
            </a:extLst>
          </p:cNvPr>
          <p:cNvSpPr txBox="1"/>
          <p:nvPr/>
        </p:nvSpPr>
        <p:spPr>
          <a:xfrm>
            <a:off x="5314390" y="296834"/>
            <a:ext cx="1271964" cy="369332"/>
          </a:xfrm>
          <a:prstGeom prst="rect">
            <a:avLst/>
          </a:prstGeom>
          <a:noFill/>
        </p:spPr>
        <p:txBody>
          <a:bodyPr wrap="square" rtlCol="1" anchor="ctr">
            <a:spAutoFit/>
          </a:bodyPr>
          <a:lstStyle>
            <a:defPPr>
              <a:defRPr lang="he-IL"/>
            </a:defPPr>
            <a:lvl1pPr>
              <a:defRPr>
                <a:solidFill>
                  <a:schemeClr val="bg1">
                    <a:lumMod val="65000"/>
                  </a:schemeClr>
                </a:solidFill>
                <a:latin typeface="Secular One" panose="00000500000000000000" pitchFamily="2" charset="-79"/>
                <a:cs typeface="Secular One" panose="00000500000000000000" pitchFamily="2" charset="-79"/>
              </a:defRPr>
            </a:lvl1pPr>
          </a:lstStyle>
          <a:p>
            <a:r>
              <a:rPr lang="en-US"/>
              <a:t>Six Paths</a:t>
            </a:r>
            <a:endParaRPr lang="he-IL"/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E7981A3E-2814-47EA-AB3C-762D5F31EBD2}"/>
              </a:ext>
            </a:extLst>
          </p:cNvPr>
          <p:cNvSpPr txBox="1"/>
          <p:nvPr/>
        </p:nvSpPr>
        <p:spPr>
          <a:xfrm>
            <a:off x="6944067" y="158335"/>
            <a:ext cx="3788198" cy="646331"/>
          </a:xfrm>
          <a:prstGeom prst="rect">
            <a:avLst/>
          </a:prstGeom>
          <a:noFill/>
        </p:spPr>
        <p:txBody>
          <a:bodyPr wrap="square" rtlCol="1" anchor="ctr">
            <a:spAutoFit/>
          </a:bodyPr>
          <a:lstStyle>
            <a:defPPr>
              <a:defRPr lang="he-IL"/>
            </a:defPPr>
            <a:lvl1pPr rtl="1">
              <a:defRPr sz="3200">
                <a:solidFill>
                  <a:schemeClr val="bg1"/>
                </a:solidFill>
                <a:latin typeface="Secular One" panose="00000500000000000000" pitchFamily="2" charset="-79"/>
                <a:cs typeface="Secular One" panose="00000500000000000000" pitchFamily="2" charset="-79"/>
              </a:defRPr>
            </a:lvl1pPr>
          </a:lstStyle>
          <a:p>
            <a:r>
              <a:rPr lang="en-US" sz="3600"/>
              <a:t>Business Canvas</a:t>
            </a:r>
            <a:endParaRPr lang="he-IL" sz="3600"/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92BBAACC-CF9F-425F-8975-01ABE02A52EE}"/>
              </a:ext>
            </a:extLst>
          </p:cNvPr>
          <p:cNvSpPr txBox="1"/>
          <p:nvPr/>
        </p:nvSpPr>
        <p:spPr>
          <a:xfrm>
            <a:off x="11089976" y="296835"/>
            <a:ext cx="949624" cy="369332"/>
          </a:xfrm>
          <a:prstGeom prst="rect">
            <a:avLst/>
          </a:prstGeom>
          <a:noFill/>
        </p:spPr>
        <p:txBody>
          <a:bodyPr wrap="square" rtlCol="1" anchor="ctr">
            <a:spAutoFit/>
          </a:bodyPr>
          <a:lstStyle>
            <a:defPPr>
              <a:defRPr lang="he-IL"/>
            </a:defPPr>
            <a:lvl1pPr algn="r" rtl="1">
              <a:defRPr>
                <a:solidFill>
                  <a:schemeClr val="bg1">
                    <a:lumMod val="65000"/>
                  </a:schemeClr>
                </a:solidFill>
                <a:latin typeface="Secular One" panose="00000500000000000000" pitchFamily="2" charset="-79"/>
                <a:cs typeface="Secular One" panose="00000500000000000000" pitchFamily="2" charset="-79"/>
              </a:defRPr>
            </a:lvl1pPr>
          </a:lstStyle>
          <a:p>
            <a:pPr algn="l"/>
            <a:r>
              <a:rPr lang="en-US"/>
              <a:t>PESTEL</a:t>
            </a:r>
            <a:endParaRPr lang="he-IL"/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35DBA073-A3F9-4288-A208-D39674E7A328}"/>
              </a:ext>
            </a:extLst>
          </p:cNvPr>
          <p:cNvSpPr txBox="1"/>
          <p:nvPr/>
        </p:nvSpPr>
        <p:spPr>
          <a:xfrm>
            <a:off x="215128" y="308276"/>
            <a:ext cx="648472" cy="369332"/>
          </a:xfrm>
          <a:prstGeom prst="rect">
            <a:avLst/>
          </a:prstGeom>
          <a:noFill/>
        </p:spPr>
        <p:txBody>
          <a:bodyPr wrap="square" rtlCol="1" anchor="ctr">
            <a:spAutoFit/>
          </a:bodyPr>
          <a:lstStyle>
            <a:defPPr>
              <a:defRPr lang="he-IL"/>
            </a:defPPr>
            <a:lvl1pPr algn="r" rtl="1">
              <a:defRPr>
                <a:solidFill>
                  <a:schemeClr val="bg1">
                    <a:lumMod val="65000"/>
                  </a:schemeClr>
                </a:solidFill>
                <a:latin typeface="Secular One" panose="00000500000000000000" pitchFamily="2" charset="-79"/>
                <a:cs typeface="Secular One" panose="00000500000000000000" pitchFamily="2" charset="-79"/>
              </a:defRPr>
            </a:lvl1pPr>
          </a:lstStyle>
          <a:p>
            <a:pPr algn="l"/>
            <a:r>
              <a:rPr lang="en-US"/>
              <a:t>Idea</a:t>
            </a:r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26809836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9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6" dur="2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15A3A"/>
                                      </p:to>
                                    </p:animClr>
                                    <p:animClr clrSpc="rgb" dir="cw">
                                      <p:cBhvr>
                                        <p:cTn id="7" dur="2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15A3A"/>
                                      </p:to>
                                    </p:animClr>
                                    <p:set>
                                      <p:cBhvr>
                                        <p:cTn id="8" dur="2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9" dur="2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" presetID="3" presetClass="emph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1" dur="25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000000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9" presetClass="emph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5" dur="2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AEABAB"/>
                                      </p:to>
                                    </p:animClr>
                                    <p:animClr clrSpc="rgb" dir="cw">
                                      <p:cBhvr>
                                        <p:cTn id="16" dur="2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AEABAB"/>
                                      </p:to>
                                    </p:animClr>
                                    <p:set>
                                      <p:cBhvr>
                                        <p:cTn id="17" dur="2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8" dur="2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3" presetClass="emph" presetSubtype="2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0" dur="25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A5A5A5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50"/>
                            </p:stCondLst>
                            <p:childTnLst>
                              <p:par>
                                <p:cTn id="22" presetID="19" presetClass="emph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3" dur="2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15A3A"/>
                                      </p:to>
                                    </p:animClr>
                                    <p:animClr clrSpc="rgb" dir="cw">
                                      <p:cBhvr>
                                        <p:cTn id="24" dur="2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15A3A"/>
                                      </p:to>
                                    </p:animClr>
                                    <p:set>
                                      <p:cBhvr>
                                        <p:cTn id="25" dur="2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6" dur="2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3" presetClass="emph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8" dur="25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000000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9" presetClass="emph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32" dur="2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A5A5A5"/>
                                      </p:to>
                                    </p:animClr>
                                    <p:animClr clrSpc="rgb" dir="cw">
                                      <p:cBhvr>
                                        <p:cTn id="33" dur="2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A5A5A5"/>
                                      </p:to>
                                    </p:animClr>
                                    <p:set>
                                      <p:cBhvr>
                                        <p:cTn id="34" dur="2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5" dur="2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6" presetID="3" presetClass="emph" presetSubtype="2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37" dur="25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A5A5A5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250"/>
                            </p:stCondLst>
                            <p:childTnLst>
                              <p:par>
                                <p:cTn id="39" presetID="19" presetClass="emph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40" dur="25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15A3A"/>
                                      </p:to>
                                    </p:animClr>
                                    <p:animClr clrSpc="rgb" dir="cw">
                                      <p:cBhvr>
                                        <p:cTn id="41" dur="25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15A3A"/>
                                      </p:to>
                                    </p:animClr>
                                    <p:set>
                                      <p:cBhvr>
                                        <p:cTn id="42" dur="25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43" dur="25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4" presetID="3" presetClass="emph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45" dur="25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000000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19" presetClass="emph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49" dur="25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A5A5A5"/>
                                      </p:to>
                                    </p:animClr>
                                    <p:animClr clrSpc="rgb" dir="cw">
                                      <p:cBhvr>
                                        <p:cTn id="50" dur="25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A5A5A5"/>
                                      </p:to>
                                    </p:animClr>
                                    <p:set>
                                      <p:cBhvr>
                                        <p:cTn id="51" dur="25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52" dur="25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3" presetClass="emph" presetSubtype="2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54" dur="25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A5A5A5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250"/>
                            </p:stCondLst>
                            <p:childTnLst>
                              <p:par>
                                <p:cTn id="56" presetID="19" presetClass="emph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57" dur="25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15A3A"/>
                                      </p:to>
                                    </p:animClr>
                                    <p:animClr clrSpc="rgb" dir="cw">
                                      <p:cBhvr>
                                        <p:cTn id="58" dur="25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15A3A"/>
                                      </p:to>
                                    </p:animClr>
                                    <p:set>
                                      <p:cBhvr>
                                        <p:cTn id="59" dur="25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60" dur="25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3" presetClass="emph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62" dur="25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000000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9" presetClass="emph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66" dur="25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A5A5A5"/>
                                      </p:to>
                                    </p:animClr>
                                    <p:animClr clrSpc="rgb" dir="cw">
                                      <p:cBhvr>
                                        <p:cTn id="67" dur="25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A5A5A5"/>
                                      </p:to>
                                    </p:animClr>
                                    <p:set>
                                      <p:cBhvr>
                                        <p:cTn id="68" dur="25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69" dur="25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0" presetID="3" presetClass="emph" presetSubtype="2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71" dur="25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A5A5A5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250"/>
                            </p:stCondLst>
                            <p:childTnLst>
                              <p:par>
                                <p:cTn id="73" presetID="19" presetClass="emph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74" dur="25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15A3A"/>
                                      </p:to>
                                    </p:animClr>
                                    <p:animClr clrSpc="rgb" dir="cw">
                                      <p:cBhvr>
                                        <p:cTn id="75" dur="25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15A3A"/>
                                      </p:to>
                                    </p:animClr>
                                    <p:set>
                                      <p:cBhvr>
                                        <p:cTn id="76" dur="25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77" dur="25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8" presetID="3" presetClass="emph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79" dur="25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000000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0" fill="hold">
                      <p:stCondLst>
                        <p:cond delay="indefinite"/>
                      </p:stCondLst>
                      <p:childTnLst>
                        <p:par>
                          <p:cTn id="81" fill="hold">
                            <p:stCondLst>
                              <p:cond delay="0"/>
                            </p:stCondLst>
                            <p:childTnLst>
                              <p:par>
                                <p:cTn id="82" presetID="19" presetClass="emph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83" dur="25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A5A5A5"/>
                                      </p:to>
                                    </p:animClr>
                                    <p:animClr clrSpc="rgb" dir="cw">
                                      <p:cBhvr>
                                        <p:cTn id="84" dur="25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A5A5A5"/>
                                      </p:to>
                                    </p:animClr>
                                    <p:set>
                                      <p:cBhvr>
                                        <p:cTn id="85" dur="25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6" dur="25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7" presetID="3" presetClass="emph" presetSubtype="2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88" dur="25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A5A5A5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9" fill="hold">
                            <p:stCondLst>
                              <p:cond delay="250"/>
                            </p:stCondLst>
                            <p:childTnLst>
                              <p:par>
                                <p:cTn id="90" presetID="19" presetClass="emph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91" dur="25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15A3A"/>
                                      </p:to>
                                    </p:animClr>
                                    <p:animClr clrSpc="rgb" dir="cw">
                                      <p:cBhvr>
                                        <p:cTn id="92" dur="25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15A3A"/>
                                      </p:to>
                                    </p:animClr>
                                    <p:set>
                                      <p:cBhvr>
                                        <p:cTn id="93" dur="25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94" dur="25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5" presetID="3" presetClass="emph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96" dur="25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000000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7" fill="hold">
                      <p:stCondLst>
                        <p:cond delay="indefinite"/>
                      </p:stCondLst>
                      <p:childTnLst>
                        <p:par>
                          <p:cTn id="98" fill="hold">
                            <p:stCondLst>
                              <p:cond delay="0"/>
                            </p:stCondLst>
                            <p:childTnLst>
                              <p:par>
                                <p:cTn id="99" presetID="19" presetClass="emph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00" dur="25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A5A5A5"/>
                                      </p:to>
                                    </p:animClr>
                                    <p:animClr clrSpc="rgb" dir="cw">
                                      <p:cBhvr>
                                        <p:cTn id="101" dur="25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A5A5A5"/>
                                      </p:to>
                                    </p:animClr>
                                    <p:set>
                                      <p:cBhvr>
                                        <p:cTn id="102" dur="25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03" dur="25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4" presetID="3" presetClass="emph" presetSubtype="2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05" dur="25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A5A5A5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6" fill="hold">
                            <p:stCondLst>
                              <p:cond delay="250"/>
                            </p:stCondLst>
                            <p:childTnLst>
                              <p:par>
                                <p:cTn id="107" presetID="19" presetClass="emph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08" dur="25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15A3A"/>
                                      </p:to>
                                    </p:animClr>
                                    <p:animClr clrSpc="rgb" dir="cw">
                                      <p:cBhvr>
                                        <p:cTn id="109" dur="25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15A3A"/>
                                      </p:to>
                                    </p:animClr>
                                    <p:set>
                                      <p:cBhvr>
                                        <p:cTn id="110" dur="25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11" dur="25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2" presetID="3" presetClass="emph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13" dur="25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000000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4" fill="hold">
                      <p:stCondLst>
                        <p:cond delay="indefinite"/>
                      </p:stCondLst>
                      <p:childTnLst>
                        <p:par>
                          <p:cTn id="115" fill="hold">
                            <p:stCondLst>
                              <p:cond delay="0"/>
                            </p:stCondLst>
                            <p:childTnLst>
                              <p:par>
                                <p:cTn id="116" presetID="19" presetClass="emph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17" dur="25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A5A5A5"/>
                                      </p:to>
                                    </p:animClr>
                                    <p:animClr clrSpc="rgb" dir="cw">
                                      <p:cBhvr>
                                        <p:cTn id="118" dur="25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A5A5A5"/>
                                      </p:to>
                                    </p:animClr>
                                    <p:set>
                                      <p:cBhvr>
                                        <p:cTn id="119" dur="25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20" dur="25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1" presetID="3" presetClass="emph" presetSubtype="2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22" dur="25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A5A5A5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3" fill="hold">
                            <p:stCondLst>
                              <p:cond delay="250"/>
                            </p:stCondLst>
                            <p:childTnLst>
                              <p:par>
                                <p:cTn id="124" presetID="19" presetClass="emph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25" dur="2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15A3A"/>
                                      </p:to>
                                    </p:animClr>
                                    <p:animClr clrSpc="rgb" dir="cw">
                                      <p:cBhvr>
                                        <p:cTn id="126" dur="2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15A3A"/>
                                      </p:to>
                                    </p:animClr>
                                    <p:set>
                                      <p:cBhvr>
                                        <p:cTn id="127" dur="2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28" dur="2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9" presetID="3" presetClass="emph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30" dur="25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000000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1" fill="hold">
                      <p:stCondLst>
                        <p:cond delay="indefinite"/>
                      </p:stCondLst>
                      <p:childTnLst>
                        <p:par>
                          <p:cTn id="132" fill="hold">
                            <p:stCondLst>
                              <p:cond delay="0"/>
                            </p:stCondLst>
                            <p:childTnLst>
                              <p:par>
                                <p:cTn id="133" presetID="19" presetClass="emph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34" dur="2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A5A5A5"/>
                                      </p:to>
                                    </p:animClr>
                                    <p:animClr clrSpc="rgb" dir="cw">
                                      <p:cBhvr>
                                        <p:cTn id="135" dur="2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A5A5A5"/>
                                      </p:to>
                                    </p:animClr>
                                    <p:set>
                                      <p:cBhvr>
                                        <p:cTn id="136" dur="2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37" dur="2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8" presetID="3" presetClass="emph" presetSubtype="2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39" dur="25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A5A5A5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0" fill="hold">
                            <p:stCondLst>
                              <p:cond delay="250"/>
                            </p:stCondLst>
                            <p:childTnLst>
                              <p:par>
                                <p:cTn id="141" presetID="19" presetClass="emph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42" dur="25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15A3A"/>
                                      </p:to>
                                    </p:animClr>
                                    <p:animClr clrSpc="rgb" dir="cw">
                                      <p:cBhvr>
                                        <p:cTn id="143" dur="25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15A3A"/>
                                      </p:to>
                                    </p:animClr>
                                    <p:set>
                                      <p:cBhvr>
                                        <p:cTn id="144" dur="25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45" dur="25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6" presetID="3" presetClass="emph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47" dur="25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000000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5" grpId="1" animBg="1"/>
      <p:bldP spid="16" grpId="0" animBg="1"/>
      <p:bldP spid="16" grpId="1" animBg="1"/>
      <p:bldP spid="18" grpId="0" animBg="1"/>
      <p:bldP spid="18" grpId="1" animBg="1"/>
      <p:bldP spid="20" grpId="0" animBg="1"/>
      <p:bldP spid="20" grpId="1" animBg="1"/>
      <p:bldP spid="22" grpId="0" animBg="1"/>
      <p:bldP spid="22" grpId="1" animBg="1"/>
      <p:bldP spid="24" grpId="0" animBg="1"/>
      <p:bldP spid="24" grpId="1" animBg="1"/>
      <p:bldP spid="26" grpId="0" animBg="1"/>
      <p:bldP spid="26" grpId="1" animBg="1"/>
      <p:bldP spid="28" grpId="0" animBg="1"/>
      <p:bldP spid="30" grpId="0" animBg="1"/>
      <p:bldP spid="30" grpId="1" animBg="1"/>
      <p:bldP spid="50" grpId="0"/>
      <p:bldP spid="50" grpId="1"/>
      <p:bldP spid="51" grpId="0"/>
      <p:bldP spid="51" grpId="1"/>
      <p:bldP spid="52" grpId="0"/>
      <p:bldP spid="52" grpId="1"/>
      <p:bldP spid="53" grpId="0"/>
      <p:bldP spid="53" grpId="1"/>
      <p:bldP spid="54" grpId="0"/>
      <p:bldP spid="54" grpId="1"/>
      <p:bldP spid="55" grpId="0"/>
      <p:bldP spid="55" grpId="1"/>
      <p:bldP spid="56" grpId="0"/>
      <p:bldP spid="57" grpId="0"/>
      <p:bldP spid="57" grpId="1"/>
      <p:bldP spid="58" grpId="0"/>
      <p:bldP spid="58" grpId="1"/>
    </p:bldLst>
  </p:timing>
</p:sld>
</file>

<file path=ppt/theme/theme1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10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1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12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13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14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15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16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2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3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4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5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6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7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8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9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otalTime>66</TotalTime>
  <Words>637</Words>
  <Application>Microsoft Office PowerPoint</Application>
  <PresentationFormat>Widescreen</PresentationFormat>
  <Paragraphs>331</Paragraphs>
  <Slides>19</Slides>
  <Notes>18</Notes>
  <HiddenSlides>0</HiddenSlides>
  <MMClips>1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19</vt:i4>
      </vt:variant>
    </vt:vector>
  </HeadingPairs>
  <TitlesOfParts>
    <vt:vector size="28" baseType="lpstr">
      <vt:lpstr>Sora</vt:lpstr>
      <vt:lpstr>Secular One</vt:lpstr>
      <vt:lpstr>Calibri Light</vt:lpstr>
      <vt:lpstr>Arial</vt:lpstr>
      <vt:lpstr>Tw Cen MT</vt:lpstr>
      <vt:lpstr>Calibri</vt:lpstr>
      <vt:lpstr>1_Office Theme</vt:lpstr>
      <vt:lpstr>1_Office Theme</vt:lpstr>
      <vt:lpstr>1_Office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Ofir Gerbi</dc:creator>
  <cp:lastModifiedBy>Ofir Gerbi</cp:lastModifiedBy>
  <cp:revision>1</cp:revision>
  <dcterms:created xsi:type="dcterms:W3CDTF">2021-05-01T10:04:05Z</dcterms:created>
  <dcterms:modified xsi:type="dcterms:W3CDTF">2022-04-07T09:50:36Z</dcterms:modified>
</cp:coreProperties>
</file>